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25"/>
  </p:notesMasterIdLst>
  <p:handoutMasterIdLst>
    <p:handoutMasterId r:id="rId26"/>
  </p:handoutMasterIdLst>
  <p:sldIdLst>
    <p:sldId id="283" r:id="rId6"/>
    <p:sldId id="281" r:id="rId7"/>
    <p:sldId id="412" r:id="rId8"/>
    <p:sldId id="411" r:id="rId9"/>
    <p:sldId id="410" r:id="rId10"/>
    <p:sldId id="409" r:id="rId11"/>
    <p:sldId id="408" r:id="rId12"/>
    <p:sldId id="407" r:id="rId13"/>
    <p:sldId id="406" r:id="rId14"/>
    <p:sldId id="415" r:id="rId15"/>
    <p:sldId id="414" r:id="rId16"/>
    <p:sldId id="413" r:id="rId17"/>
    <p:sldId id="405" r:id="rId18"/>
    <p:sldId id="404" r:id="rId19"/>
    <p:sldId id="403" r:id="rId20"/>
    <p:sldId id="284" r:id="rId21"/>
    <p:sldId id="313" r:id="rId22"/>
    <p:sldId id="401" r:id="rId23"/>
    <p:sldId id="402" r:id="rId24"/>
  </p:sldIdLst>
  <p:sldSz cx="9144000" cy="6858000" type="screen4x3"/>
  <p:notesSz cx="6805613" cy="9944100"/>
  <p:defaultTextStyle>
    <a:defPPr>
      <a:defRPr lang="en-US"/>
    </a:defPPr>
    <a:lvl1pPr algn="l" rtl="0" fontAlgn="base">
      <a:spcBef>
        <a:spcPct val="0"/>
      </a:spcBef>
      <a:spcAft>
        <a:spcPct val="0"/>
      </a:spcAft>
      <a:defRPr sz="1400"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MS PGothic" pitchFamily="34" charset="-128"/>
        <a:cs typeface="+mn-cs"/>
      </a:defRPr>
    </a:lvl5pPr>
    <a:lvl6pPr marL="2286000" algn="l" defTabSz="914400" rtl="0" eaLnBrk="1" latinLnBrk="0" hangingPunct="1">
      <a:defRPr sz="1400" kern="1200">
        <a:solidFill>
          <a:schemeClr val="tx1"/>
        </a:solidFill>
        <a:latin typeface="Arial" pitchFamily="34" charset="0"/>
        <a:ea typeface="MS PGothic" pitchFamily="34" charset="-128"/>
        <a:cs typeface="+mn-cs"/>
      </a:defRPr>
    </a:lvl6pPr>
    <a:lvl7pPr marL="2743200" algn="l" defTabSz="914400" rtl="0" eaLnBrk="1" latinLnBrk="0" hangingPunct="1">
      <a:defRPr sz="1400" kern="1200">
        <a:solidFill>
          <a:schemeClr val="tx1"/>
        </a:solidFill>
        <a:latin typeface="Arial" pitchFamily="34" charset="0"/>
        <a:ea typeface="MS PGothic" pitchFamily="34" charset="-128"/>
        <a:cs typeface="+mn-cs"/>
      </a:defRPr>
    </a:lvl7pPr>
    <a:lvl8pPr marL="3200400" algn="l" defTabSz="914400" rtl="0" eaLnBrk="1" latinLnBrk="0" hangingPunct="1">
      <a:defRPr sz="1400" kern="1200">
        <a:solidFill>
          <a:schemeClr val="tx1"/>
        </a:solidFill>
        <a:latin typeface="Arial" pitchFamily="34" charset="0"/>
        <a:ea typeface="MS PGothic" pitchFamily="34" charset="-128"/>
        <a:cs typeface="+mn-cs"/>
      </a:defRPr>
    </a:lvl8pPr>
    <a:lvl9pPr marL="3657600" algn="l" defTabSz="914400" rtl="0" eaLnBrk="1" latinLnBrk="0" hangingPunct="1">
      <a:defRPr sz="1400"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100" d="100"/>
          <a:sy n="100" d="100"/>
        </p:scale>
        <p:origin x="-1860" y="-378"/>
      </p:cViewPr>
      <p:guideLst>
        <p:guide orient="horz" pos="432"/>
        <p:guide orient="horz" pos="600"/>
        <p:guide orient="horz" pos="3652"/>
        <p:guide orient="horz" pos="864"/>
        <p:guide pos="4608"/>
        <p:guide pos="1146"/>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6" d="100"/>
          <a:sy n="76" d="100"/>
        </p:scale>
        <p:origin x="-3426" y="-90"/>
      </p:cViewPr>
      <p:guideLst>
        <p:guide orient="horz" pos="3132"/>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pPr>
              <a:defRPr/>
            </a:pPr>
            <a:fld id="{1065278D-FE2D-4DE3-9962-E659367F6FFB}" type="datetimeFigureOut">
              <a:rPr lang="en-GB"/>
              <a:pPr>
                <a:defRPr/>
              </a:pPr>
              <a:t>12/05/2015</a:t>
            </a:fld>
            <a:endParaRPr lang="en-GB" dirty="0"/>
          </a:p>
        </p:txBody>
      </p:sp>
      <p:sp>
        <p:nvSpPr>
          <p:cNvPr id="4" name="Footer Placeholder 3"/>
          <p:cNvSpPr>
            <a:spLocks noGrp="1"/>
          </p:cNvSpPr>
          <p:nvPr>
            <p:ph type="ftr" sz="quarter" idx="2"/>
          </p:nvPr>
        </p:nvSpPr>
        <p:spPr>
          <a:xfrm>
            <a:off x="0" y="9445625"/>
            <a:ext cx="2949575" cy="496888"/>
          </a:xfrm>
          <a:prstGeom prst="rect">
            <a:avLst/>
          </a:prstGeom>
        </p:spPr>
        <p:txBody>
          <a:bodyPr vert="horz" lIns="91440" tIns="45720" rIns="91440" bIns="45720" rtlCol="0" anchor="b"/>
          <a:lstStyle>
            <a:lvl1pPr algn="l">
              <a:defRPr sz="1200"/>
            </a:lvl1pPr>
          </a:lstStyle>
          <a:p>
            <a:pPr>
              <a:defRPr/>
            </a:pPr>
            <a:endParaRPr lang="en-GB"/>
          </a:p>
        </p:txBody>
      </p:sp>
      <p:sp>
        <p:nvSpPr>
          <p:cNvPr id="5" name="Slide Number Placeholder 4"/>
          <p:cNvSpPr>
            <a:spLocks noGrp="1"/>
          </p:cNvSpPr>
          <p:nvPr>
            <p:ph type="sldNum" sz="quarter" idx="3"/>
          </p:nvPr>
        </p:nvSpPr>
        <p:spPr>
          <a:xfrm>
            <a:off x="3854450" y="9445625"/>
            <a:ext cx="2949575" cy="496888"/>
          </a:xfrm>
          <a:prstGeom prst="rect">
            <a:avLst/>
          </a:prstGeom>
        </p:spPr>
        <p:txBody>
          <a:bodyPr vert="horz" lIns="91440" tIns="45720" rIns="91440" bIns="45720" rtlCol="0" anchor="b"/>
          <a:lstStyle>
            <a:lvl1pPr algn="r">
              <a:defRPr sz="1200"/>
            </a:lvl1pPr>
          </a:lstStyle>
          <a:p>
            <a:pPr>
              <a:defRPr/>
            </a:pPr>
            <a:fld id="{6D52FCD0-ECDA-4F3A-A51A-B3185CDE2FCB}" type="slidenum">
              <a:rPr lang="en-GB"/>
              <a:pPr>
                <a:defRPr/>
              </a:pPr>
              <a:t>‹#›</a:t>
            </a:fld>
            <a:endParaRPr lang="en-GB" dirty="0"/>
          </a:p>
        </p:txBody>
      </p:sp>
    </p:spTree>
    <p:extLst>
      <p:ext uri="{BB962C8B-B14F-4D97-AF65-F5344CB8AC3E}">
        <p14:creationId xmlns:p14="http://schemas.microsoft.com/office/powerpoint/2010/main" val="1731200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5" name="Rectangle 3"/>
          <p:cNvSpPr>
            <a:spLocks noGrp="1" noChangeArrowheads="1"/>
          </p:cNvSpPr>
          <p:nvPr>
            <p:ph type="dt" idx="1"/>
          </p:nvPr>
        </p:nvSpPr>
        <p:spPr bwMode="auto">
          <a:xfrm>
            <a:off x="3857625"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algn="r" eaLnBrk="0" hangingPunct="0">
              <a:defRPr sz="1200">
                <a:latin typeface="Times" pitchFamily="-107" charset="0"/>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15988" y="746125"/>
            <a:ext cx="4973637"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7" name="Rectangle 5"/>
          <p:cNvSpPr>
            <a:spLocks noGrp="1" noChangeArrowheads="1"/>
          </p:cNvSpPr>
          <p:nvPr>
            <p:ph type="body" sz="quarter" idx="3"/>
          </p:nvPr>
        </p:nvSpPr>
        <p:spPr bwMode="auto">
          <a:xfrm>
            <a:off x="906463" y="4722813"/>
            <a:ext cx="4992687" cy="4475162"/>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0358" name="Rectangle 6"/>
          <p:cNvSpPr>
            <a:spLocks noGrp="1" noChangeArrowheads="1"/>
          </p:cNvSpPr>
          <p:nvPr>
            <p:ph type="ftr" sz="quarter" idx="4"/>
          </p:nvPr>
        </p:nvSpPr>
        <p:spPr bwMode="auto">
          <a:xfrm>
            <a:off x="0"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9" name="Rectangle 7"/>
          <p:cNvSpPr>
            <a:spLocks noGrp="1" noChangeArrowheads="1"/>
          </p:cNvSpPr>
          <p:nvPr>
            <p:ph type="sldNum" sz="quarter" idx="5"/>
          </p:nvPr>
        </p:nvSpPr>
        <p:spPr bwMode="auto">
          <a:xfrm>
            <a:off x="3857625"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algn="r" eaLnBrk="0" hangingPunct="0">
              <a:defRPr sz="1200">
                <a:latin typeface="Times" pitchFamily="-84" charset="0"/>
              </a:defRPr>
            </a:lvl1pPr>
          </a:lstStyle>
          <a:p>
            <a:pPr>
              <a:defRPr/>
            </a:pPr>
            <a:fld id="{F992FE38-4175-4DAC-A584-A93B9EC623A9}" type="slidenum">
              <a:rPr lang="en-US"/>
              <a:pPr>
                <a:defRPr/>
              </a:pPr>
              <a:t>‹#›</a:t>
            </a:fld>
            <a:endParaRPr lang="en-US" dirty="0"/>
          </a:p>
        </p:txBody>
      </p:sp>
    </p:spTree>
    <p:extLst>
      <p:ext uri="{BB962C8B-B14F-4D97-AF65-F5344CB8AC3E}">
        <p14:creationId xmlns:p14="http://schemas.microsoft.com/office/powerpoint/2010/main" val="423824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1pPr>
    <a:lvl2pPr marL="4572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2pPr>
    <a:lvl3pPr marL="9144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3pPr>
    <a:lvl4pPr marL="13716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4pPr>
    <a:lvl5pPr marL="18288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latin typeface="Times" pitchFamily="-84" charset="0"/>
              <a:ea typeface="MS PGothic" pitchFamily="34" charset="-128"/>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0861210-D93B-4F91-B235-742F74A028CC}" type="slidenum">
              <a:rPr lang="en-US" sz="1200" smtClean="0">
                <a:latin typeface="Times" pitchFamily="-84" charset="0"/>
              </a:rPr>
              <a:pPr/>
              <a:t>1</a:t>
            </a:fld>
            <a:endParaRPr lang="en-US" sz="1200" smtClean="0">
              <a:latin typeface="Times" pitchFamily="-8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10</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11</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13</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14</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15</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CEA19A98-B629-465A-8C68-55A906668DE0}" type="slidenum">
              <a:rPr lang="en-US" sz="1200" smtClean="0">
                <a:latin typeface="Times" pitchFamily="-84" charset="0"/>
              </a:rPr>
              <a:pPr/>
              <a:t>17</a:t>
            </a:fld>
            <a:endParaRPr lang="en-US" sz="1200" smtClean="0">
              <a:latin typeface="Times" pitchFamily="-8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CCAB60A-F1FC-4441-BC54-2888386558C3}" type="slidenum">
              <a:rPr lang="en-US" sz="1200" smtClean="0">
                <a:latin typeface="Times" pitchFamily="-84" charset="0"/>
              </a:rPr>
              <a:pPr/>
              <a:t>18</a:t>
            </a:fld>
            <a:endParaRPr lang="en-US" sz="1200" smtClean="0">
              <a:latin typeface="Times" pitchFamily="-8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19</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3</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4</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5</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6</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7</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8</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9</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2DD143-9280-4A8B-AA00-3BACF2B3FECB}" type="slidenum">
              <a:rPr lang="en-US"/>
              <a:pPr>
                <a:defRPr/>
              </a:pPr>
              <a:t>‹#›</a:t>
            </a:fld>
            <a:endParaRPr lang="en-US" dirty="0"/>
          </a:p>
        </p:txBody>
      </p:sp>
    </p:spTree>
    <p:extLst>
      <p:ext uri="{BB962C8B-B14F-4D97-AF65-F5344CB8AC3E}">
        <p14:creationId xmlns:p14="http://schemas.microsoft.com/office/powerpoint/2010/main" val="1323961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526502-75AA-4D34-B258-3735FBF1FD9A}" type="slidenum">
              <a:rPr lang="en-US"/>
              <a:pPr>
                <a:defRPr/>
              </a:pPr>
              <a:t>‹#›</a:t>
            </a:fld>
            <a:endParaRPr lang="en-US" dirty="0"/>
          </a:p>
        </p:txBody>
      </p:sp>
    </p:spTree>
    <p:extLst>
      <p:ext uri="{BB962C8B-B14F-4D97-AF65-F5344CB8AC3E}">
        <p14:creationId xmlns:p14="http://schemas.microsoft.com/office/powerpoint/2010/main" val="1117628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09921B-F31A-41E4-A84E-917B54F877A0}" type="slidenum">
              <a:rPr lang="en-US"/>
              <a:pPr>
                <a:defRPr/>
              </a:pPr>
              <a:t>‹#›</a:t>
            </a:fld>
            <a:endParaRPr lang="en-US" dirty="0"/>
          </a:p>
        </p:txBody>
      </p:sp>
    </p:spTree>
    <p:extLst>
      <p:ext uri="{BB962C8B-B14F-4D97-AF65-F5344CB8AC3E}">
        <p14:creationId xmlns:p14="http://schemas.microsoft.com/office/powerpoint/2010/main" val="4165252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D4F288-EC51-421B-8559-9630648C976A}" type="slidenum">
              <a:rPr lang="en-US"/>
              <a:pPr>
                <a:defRPr/>
              </a:pPr>
              <a:t>‹#›</a:t>
            </a:fld>
            <a:endParaRPr lang="en-US" dirty="0"/>
          </a:p>
        </p:txBody>
      </p:sp>
    </p:spTree>
    <p:extLst>
      <p:ext uri="{BB962C8B-B14F-4D97-AF65-F5344CB8AC3E}">
        <p14:creationId xmlns:p14="http://schemas.microsoft.com/office/powerpoint/2010/main" val="232204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9C6A16-206A-4A64-97CC-012909748EF5}" type="slidenum">
              <a:rPr lang="en-US"/>
              <a:pPr>
                <a:defRPr/>
              </a:pPr>
              <a:t>‹#›</a:t>
            </a:fld>
            <a:endParaRPr lang="en-US" dirty="0"/>
          </a:p>
        </p:txBody>
      </p:sp>
    </p:spTree>
    <p:extLst>
      <p:ext uri="{BB962C8B-B14F-4D97-AF65-F5344CB8AC3E}">
        <p14:creationId xmlns:p14="http://schemas.microsoft.com/office/powerpoint/2010/main" val="551483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8335DA-541D-4EAE-93A5-881855D54D7F}" type="slidenum">
              <a:rPr lang="en-US"/>
              <a:pPr>
                <a:defRPr/>
              </a:pPr>
              <a:t>‹#›</a:t>
            </a:fld>
            <a:endParaRPr lang="en-US" dirty="0"/>
          </a:p>
        </p:txBody>
      </p:sp>
    </p:spTree>
    <p:extLst>
      <p:ext uri="{BB962C8B-B14F-4D97-AF65-F5344CB8AC3E}">
        <p14:creationId xmlns:p14="http://schemas.microsoft.com/office/powerpoint/2010/main" val="2189044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ECED2BA-8B49-4B8C-B94A-1B9163706B58}" type="slidenum">
              <a:rPr lang="en-US"/>
              <a:pPr>
                <a:defRPr/>
              </a:pPr>
              <a:t>‹#›</a:t>
            </a:fld>
            <a:endParaRPr lang="en-US" dirty="0"/>
          </a:p>
        </p:txBody>
      </p:sp>
    </p:spTree>
    <p:extLst>
      <p:ext uri="{BB962C8B-B14F-4D97-AF65-F5344CB8AC3E}">
        <p14:creationId xmlns:p14="http://schemas.microsoft.com/office/powerpoint/2010/main" val="1843115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425D03D-F80A-45B9-970D-22213A9C5E40}" type="slidenum">
              <a:rPr lang="en-US"/>
              <a:pPr>
                <a:defRPr/>
              </a:pPr>
              <a:t>‹#›</a:t>
            </a:fld>
            <a:endParaRPr lang="en-US" dirty="0"/>
          </a:p>
        </p:txBody>
      </p:sp>
    </p:spTree>
    <p:extLst>
      <p:ext uri="{BB962C8B-B14F-4D97-AF65-F5344CB8AC3E}">
        <p14:creationId xmlns:p14="http://schemas.microsoft.com/office/powerpoint/2010/main" val="2751926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C92D87E-60B0-4345-9507-4C340CBC15FC}" type="slidenum">
              <a:rPr lang="en-US"/>
              <a:pPr>
                <a:defRPr/>
              </a:pPr>
              <a:t>‹#›</a:t>
            </a:fld>
            <a:endParaRPr lang="en-US" dirty="0"/>
          </a:p>
        </p:txBody>
      </p:sp>
    </p:spTree>
    <p:extLst>
      <p:ext uri="{BB962C8B-B14F-4D97-AF65-F5344CB8AC3E}">
        <p14:creationId xmlns:p14="http://schemas.microsoft.com/office/powerpoint/2010/main" val="3976577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DC05F0-23C9-4FE5-B256-B8500FE3BE44}" type="slidenum">
              <a:rPr lang="en-US"/>
              <a:pPr>
                <a:defRPr/>
              </a:pPr>
              <a:t>‹#›</a:t>
            </a:fld>
            <a:endParaRPr lang="en-US" dirty="0"/>
          </a:p>
        </p:txBody>
      </p:sp>
    </p:spTree>
    <p:extLst>
      <p:ext uri="{BB962C8B-B14F-4D97-AF65-F5344CB8AC3E}">
        <p14:creationId xmlns:p14="http://schemas.microsoft.com/office/powerpoint/2010/main" val="4122032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EEDF70-FF92-4C42-AE13-CFF435CD0215}" type="slidenum">
              <a:rPr lang="en-US"/>
              <a:pPr>
                <a:defRPr/>
              </a:pPr>
              <a:t>‹#›</a:t>
            </a:fld>
            <a:endParaRPr lang="en-US" dirty="0"/>
          </a:p>
        </p:txBody>
      </p:sp>
    </p:spTree>
    <p:extLst>
      <p:ext uri="{BB962C8B-B14F-4D97-AF65-F5344CB8AC3E}">
        <p14:creationId xmlns:p14="http://schemas.microsoft.com/office/powerpoint/2010/main" val="3502753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a:latin typeface="Times" pitchFamily="-107"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a:latin typeface="Times" pitchFamily="-107"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a:latin typeface="Times" pitchFamily="-84" charset="0"/>
              </a:defRPr>
            </a:lvl1pPr>
          </a:lstStyle>
          <a:p>
            <a:pPr>
              <a:defRPr/>
            </a:pPr>
            <a:fld id="{F3C3B424-E5BA-45C6-886B-540A388CEEB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S PGothic" charset="0"/>
          <a:cs typeface="MS PGothic" charset="0"/>
        </a:defRPr>
      </a:lvl1pPr>
      <a:lvl2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2pPr>
      <a:lvl3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3pPr>
      <a:lvl4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4pPr>
      <a:lvl5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charset="0"/>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charset="0"/>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charset="0"/>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charset="0"/>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charset="0"/>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bankofengland.co.uk/statistics/Pages/iadb/notesiadb/household_int.aspx"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bankofengland.co.uk/publications/Documents/other/monetary/lendingtoukbusinessesandindividualsoctober2014.xls"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bankofengland.co.uk/research/Documents/workingpapers/2014/wp518.pdf"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http://www.newyorkfed.org/research/data_indicators/term_premia.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p:nvPr>
        </p:nvSpPr>
        <p:spPr>
          <a:xfrm>
            <a:off x="685800" y="2420938"/>
            <a:ext cx="7772400" cy="531812"/>
          </a:xfrm>
        </p:spPr>
        <p:txBody>
          <a:bodyPr/>
          <a:lstStyle/>
          <a:p>
            <a:pPr algn="l" eaLnBrk="1" hangingPunct="1"/>
            <a:r>
              <a:rPr lang="en-GB" sz="2400" b="1" dirty="0" smtClean="0">
                <a:solidFill>
                  <a:srgbClr val="960000"/>
                </a:solidFill>
                <a:latin typeface="Arial" pitchFamily="34" charset="0"/>
                <a:ea typeface="MS PGothic" pitchFamily="34" charset="-128"/>
                <a:cs typeface="Arial" pitchFamily="34" charset="0"/>
              </a:rPr>
              <a:t>Inflation Report </a:t>
            </a:r>
            <a:br>
              <a:rPr lang="en-GB" sz="2400" b="1" dirty="0" smtClean="0">
                <a:solidFill>
                  <a:srgbClr val="960000"/>
                </a:solidFill>
                <a:latin typeface="Arial" pitchFamily="34" charset="0"/>
                <a:ea typeface="MS PGothic" pitchFamily="34" charset="-128"/>
                <a:cs typeface="Arial" pitchFamily="34" charset="0"/>
              </a:rPr>
            </a:br>
            <a:r>
              <a:rPr lang="en-GB" sz="2400" b="1" dirty="0" smtClean="0">
                <a:solidFill>
                  <a:srgbClr val="960000"/>
                </a:solidFill>
                <a:latin typeface="Arial" pitchFamily="34" charset="0"/>
                <a:ea typeface="MS PGothic" pitchFamily="34" charset="-128"/>
                <a:cs typeface="Arial" pitchFamily="34" charset="0"/>
              </a:rPr>
              <a:t>May 2015</a:t>
            </a:r>
          </a:p>
        </p:txBody>
      </p:sp>
      <p:sp>
        <p:nvSpPr>
          <p:cNvPr id="2052" name="Rectangle 14"/>
          <p:cNvSpPr>
            <a:spLocks noGrp="1" noChangeArrowheads="1"/>
          </p:cNvSpPr>
          <p:nvPr>
            <p:ph type="subTitle" idx="1"/>
          </p:nvPr>
        </p:nvSpPr>
        <p:spPr>
          <a:xfrm>
            <a:off x="685800" y="3141663"/>
            <a:ext cx="7772400" cy="719137"/>
          </a:xfrm>
        </p:spPr>
        <p:txBody>
          <a:bodyPr/>
          <a:lstStyle/>
          <a:p>
            <a:pPr algn="l" eaLnBrk="1" hangingPunct="1"/>
            <a:r>
              <a:rPr lang="en-GB" sz="2400" smtClean="0">
                <a:latin typeface="Arial" pitchFamily="34" charset="0"/>
                <a:ea typeface="MS PGothic" pitchFamily="34" charset="-128"/>
                <a:cs typeface="Arial" pitchFamily="34" charset="0"/>
              </a:rPr>
              <a:t>Money and asset prices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4591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a:solidFill>
                  <a:srgbClr val="960000"/>
                </a:solidFill>
              </a:rPr>
              <a:t>Chart </a:t>
            </a:r>
            <a:r>
              <a:rPr lang="en-GB" sz="2400" b="1" dirty="0" smtClean="0">
                <a:solidFill>
                  <a:srgbClr val="960000"/>
                </a:solidFill>
              </a:rPr>
              <a:t>1.9  </a:t>
            </a:r>
            <a:r>
              <a:rPr lang="en-US" sz="2400" dirty="0">
                <a:solidFill>
                  <a:srgbClr val="960000"/>
                </a:solidFill>
                <a:cs typeface="Arial" pitchFamily="34" charset="0"/>
              </a:rPr>
              <a:t>Banks’ funding has become more </a:t>
            </a:r>
            <a:r>
              <a:rPr lang="en-US" sz="2400" dirty="0" smtClean="0">
                <a:solidFill>
                  <a:srgbClr val="960000"/>
                </a:solidFill>
                <a:cs typeface="Arial" pitchFamily="34" charset="0"/>
              </a:rPr>
              <a:t>deposit-based</a:t>
            </a:r>
            <a:endParaRPr lang="en-GB" sz="2400" dirty="0">
              <a:solidFill>
                <a:srgbClr val="960000"/>
              </a:solidFill>
              <a:cs typeface="Arial" pitchFamily="34" charset="0"/>
            </a:endParaRPr>
          </a:p>
          <a:p>
            <a:r>
              <a:rPr lang="en-GB" sz="2000" dirty="0"/>
              <a:t>Customer funding </a:t>
            </a:r>
            <a:r>
              <a:rPr lang="en-GB" sz="2000" dirty="0" smtClean="0"/>
              <a:t>gap</a:t>
            </a:r>
            <a:r>
              <a:rPr lang="en-US" sz="2000" baseline="30000" dirty="0" smtClean="0"/>
              <a:t>(a</a:t>
            </a:r>
            <a:r>
              <a:rPr lang="en-US" sz="2000" baseline="30000" dirty="0"/>
              <a:t>)</a:t>
            </a:r>
            <a:endParaRPr lang="en-US" sz="2000" baseline="30000" dirty="0">
              <a:solidFill>
                <a:srgbClr val="960000"/>
              </a:solidFill>
            </a:endParaRPr>
          </a:p>
        </p:txBody>
      </p:sp>
      <p:sp>
        <p:nvSpPr>
          <p:cNvPr id="3076" name="Rectangle 4"/>
          <p:cNvSpPr>
            <a:spLocks noChangeArrowheads="1"/>
          </p:cNvSpPr>
          <p:nvPr/>
        </p:nvSpPr>
        <p:spPr bwMode="auto">
          <a:xfrm>
            <a:off x="179388" y="6596770"/>
            <a:ext cx="88185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(a)	Calculated as the difference between bank lending to households and private non-financial corporations and deposits received from them.</a:t>
            </a:r>
            <a:endParaRPr lang="en-GB" sz="800" dirty="0"/>
          </a:p>
        </p:txBody>
      </p:sp>
      <p:pic>
        <p:nvPicPr>
          <p:cNvPr id="9218" name="Picture 2" descr="Q:\Current publications\IR May 2015\Section 1\PNGs etc\Chart 1.9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260000"/>
            <a:ext cx="551872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1551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71513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a:solidFill>
                  <a:srgbClr val="960000"/>
                </a:solidFill>
              </a:rPr>
              <a:t>Chart </a:t>
            </a:r>
            <a:r>
              <a:rPr lang="en-GB" sz="2400" b="1" dirty="0" smtClean="0">
                <a:solidFill>
                  <a:srgbClr val="960000"/>
                </a:solidFill>
              </a:rPr>
              <a:t>1.10  </a:t>
            </a:r>
            <a:r>
              <a:rPr lang="en-US" sz="2400" dirty="0">
                <a:solidFill>
                  <a:srgbClr val="960000"/>
                </a:solidFill>
                <a:cs typeface="Arial" pitchFamily="34" charset="0"/>
              </a:rPr>
              <a:t>Broad money growth has been </a:t>
            </a:r>
            <a:r>
              <a:rPr lang="en-US" sz="2400" dirty="0" smtClean="0">
                <a:solidFill>
                  <a:srgbClr val="960000"/>
                </a:solidFill>
                <a:cs typeface="Arial" pitchFamily="34" charset="0"/>
              </a:rPr>
              <a:t>stable</a:t>
            </a:r>
            <a:endParaRPr lang="en-GB" sz="2400" dirty="0">
              <a:solidFill>
                <a:srgbClr val="960000"/>
              </a:solidFill>
              <a:cs typeface="Arial" pitchFamily="34" charset="0"/>
            </a:endParaRPr>
          </a:p>
          <a:p>
            <a:r>
              <a:rPr lang="en-GB" sz="2000" dirty="0" err="1">
                <a:cs typeface="Arial" pitchFamily="34" charset="0"/>
              </a:rPr>
              <a:t>Sectoral</a:t>
            </a:r>
            <a:r>
              <a:rPr lang="en-GB" sz="2000" dirty="0">
                <a:cs typeface="Arial" pitchFamily="34" charset="0"/>
              </a:rPr>
              <a:t> broad </a:t>
            </a:r>
            <a:r>
              <a:rPr lang="en-GB" sz="2000" dirty="0" smtClean="0">
                <a:cs typeface="Arial" pitchFamily="34" charset="0"/>
              </a:rPr>
              <a:t>money</a:t>
            </a:r>
            <a:r>
              <a:rPr lang="en-US" sz="2000" baseline="30000" dirty="0" smtClean="0"/>
              <a:t>(a)</a:t>
            </a:r>
            <a:endParaRPr lang="en-US" sz="2000" baseline="30000" dirty="0">
              <a:solidFill>
                <a:srgbClr val="960000"/>
              </a:solidFill>
            </a:endParaRPr>
          </a:p>
        </p:txBody>
      </p:sp>
      <p:sp>
        <p:nvSpPr>
          <p:cNvPr id="3076" name="Rectangle 4"/>
          <p:cNvSpPr>
            <a:spLocks noChangeArrowheads="1"/>
          </p:cNvSpPr>
          <p:nvPr/>
        </p:nvSpPr>
        <p:spPr bwMode="auto">
          <a:xfrm>
            <a:off x="179388" y="6106353"/>
            <a:ext cx="8818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(a)	Monthly data unless otherwise specified.</a:t>
            </a:r>
          </a:p>
          <a:p>
            <a:pPr marL="215900" indent="-215900">
              <a:defRPr/>
            </a:pPr>
            <a:r>
              <a:rPr lang="en-US" sz="800" dirty="0"/>
              <a:t>(b)	Quarterly data prior to June 2010 and monthly thereafter.  Intermediate other financial corporations (OFCs) are:  mortgage and housing credit corporations;  non-bank credit grantors;  bank holding companies;  </a:t>
            </a:r>
            <a:r>
              <a:rPr lang="en-US" sz="800" dirty="0" err="1"/>
              <a:t>securitisation</a:t>
            </a:r>
            <a:r>
              <a:rPr lang="en-US" sz="800" dirty="0"/>
              <a:t> special purpose vehicles;  other activities auxiliary to financial intermediation;  and ‘other financial intermediaries’ belonging to the same financial group.</a:t>
            </a:r>
          </a:p>
          <a:p>
            <a:pPr marL="215900" indent="-215900">
              <a:defRPr/>
            </a:pPr>
            <a:r>
              <a:rPr lang="en-US" sz="800" dirty="0"/>
              <a:t>(c)	Quarterly data prior to June 2010 and monthly thereafter.  M4 excluding intermediate OFCs.</a:t>
            </a:r>
          </a:p>
        </p:txBody>
      </p:sp>
      <p:pic>
        <p:nvPicPr>
          <p:cNvPr id="10242" name="Picture 2" descr="Q:\Current publications\IR May 2015\Section 1\PNGs etc\Chart 1.10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260000"/>
            <a:ext cx="5391313"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1634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766491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a:solidFill>
                  <a:srgbClr val="960000"/>
                </a:solidFill>
              </a:rPr>
              <a:t>Chart </a:t>
            </a:r>
            <a:r>
              <a:rPr lang="en-GB" sz="2400" b="1" dirty="0" smtClean="0">
                <a:solidFill>
                  <a:srgbClr val="960000"/>
                </a:solidFill>
              </a:rPr>
              <a:t>1.11  </a:t>
            </a:r>
            <a:r>
              <a:rPr lang="en-US" sz="2400" dirty="0">
                <a:solidFill>
                  <a:srgbClr val="960000"/>
                </a:solidFill>
                <a:cs typeface="Arial" pitchFamily="34" charset="0"/>
              </a:rPr>
              <a:t>Household interest rates are at low </a:t>
            </a:r>
            <a:r>
              <a:rPr lang="en-US" sz="2400" dirty="0" smtClean="0">
                <a:solidFill>
                  <a:srgbClr val="960000"/>
                </a:solidFill>
                <a:cs typeface="Arial" pitchFamily="34" charset="0"/>
              </a:rPr>
              <a:t>levels</a:t>
            </a:r>
            <a:endParaRPr lang="en-GB" sz="2400" dirty="0">
              <a:solidFill>
                <a:srgbClr val="960000"/>
              </a:solidFill>
              <a:cs typeface="Arial" pitchFamily="34" charset="0"/>
            </a:endParaRPr>
          </a:p>
          <a:p>
            <a:r>
              <a:rPr lang="en-US" sz="2000" dirty="0">
                <a:cs typeface="Arial" pitchFamily="34" charset="0"/>
              </a:rPr>
              <a:t>Average quoted household interest </a:t>
            </a:r>
            <a:r>
              <a:rPr lang="en-US" sz="2000" dirty="0" smtClean="0">
                <a:cs typeface="Arial" pitchFamily="34" charset="0"/>
              </a:rPr>
              <a:t>rates</a:t>
            </a:r>
            <a:r>
              <a:rPr lang="en-US" sz="2000" baseline="30000" dirty="0" smtClean="0"/>
              <a:t>(a)</a:t>
            </a:r>
            <a:endParaRPr lang="en-US" sz="2000" baseline="30000" dirty="0">
              <a:solidFill>
                <a:srgbClr val="960000"/>
              </a:solidFill>
            </a:endParaRPr>
          </a:p>
        </p:txBody>
      </p:sp>
      <p:sp>
        <p:nvSpPr>
          <p:cNvPr id="3076" name="Rectangle 4"/>
          <p:cNvSpPr>
            <a:spLocks noChangeArrowheads="1"/>
          </p:cNvSpPr>
          <p:nvPr/>
        </p:nvSpPr>
        <p:spPr bwMode="auto">
          <a:xfrm>
            <a:off x="179388" y="6351899"/>
            <a:ext cx="8818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(a)	Sterling-only end-month average quoted rates.  The Bank’s quoted rates series are weighted averages of rates from a sample of banks and building societies with products meeting the specific criteria (see </a:t>
            </a:r>
            <a:r>
              <a:rPr lang="en-US" sz="800" dirty="0" smtClean="0">
                <a:hlinkClick r:id="rId3"/>
              </a:rPr>
              <a:t>www.bankofengland.co.uk/statistics/Pages/iadb/notesiadb/household_int.aspx</a:t>
            </a:r>
            <a:r>
              <a:rPr lang="en-US" sz="800" dirty="0"/>
              <a:t>).  Data are non seasonally adjusted.</a:t>
            </a:r>
          </a:p>
          <a:p>
            <a:pPr marL="215900" indent="-215900">
              <a:defRPr/>
            </a:pPr>
            <a:r>
              <a:rPr lang="en-US" sz="800" dirty="0"/>
              <a:t>(b)	On mortgages with a loan to value ratio of 75%.</a:t>
            </a:r>
          </a:p>
        </p:txBody>
      </p:sp>
      <p:pic>
        <p:nvPicPr>
          <p:cNvPr id="11266" name="Picture 2" descr="Q:\Current publications\IR May 2015\Section 1\PNGs etc\Chart 1.11 (May 20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0000" y="1260000"/>
            <a:ext cx="5391313"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75126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46898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1.12  </a:t>
            </a:r>
            <a:r>
              <a:rPr lang="en-US" sz="2400" dirty="0">
                <a:solidFill>
                  <a:srgbClr val="960000"/>
                </a:solidFill>
                <a:cs typeface="Arial" pitchFamily="34" charset="0"/>
              </a:rPr>
              <a:t>Housing market activity has been </a:t>
            </a:r>
            <a:r>
              <a:rPr lang="en-US" sz="2400" dirty="0" smtClean="0">
                <a:solidFill>
                  <a:srgbClr val="960000"/>
                </a:solidFill>
                <a:cs typeface="Arial" pitchFamily="34" charset="0"/>
              </a:rPr>
              <a:t>broadly stable </a:t>
            </a:r>
            <a:br>
              <a:rPr lang="en-US" sz="2400" dirty="0" smtClean="0">
                <a:solidFill>
                  <a:srgbClr val="960000"/>
                </a:solidFill>
                <a:cs typeface="Arial" pitchFamily="34" charset="0"/>
              </a:rPr>
            </a:br>
            <a:r>
              <a:rPr lang="en-US" sz="2400" dirty="0" smtClean="0">
                <a:solidFill>
                  <a:srgbClr val="960000"/>
                </a:solidFill>
                <a:cs typeface="Arial" pitchFamily="34" charset="0"/>
              </a:rPr>
              <a:t>over </a:t>
            </a:r>
            <a:r>
              <a:rPr lang="en-US" sz="2400" dirty="0">
                <a:solidFill>
                  <a:srgbClr val="960000"/>
                </a:solidFill>
                <a:cs typeface="Arial" pitchFamily="34" charset="0"/>
              </a:rPr>
              <a:t>the past few </a:t>
            </a:r>
            <a:r>
              <a:rPr lang="en-US" sz="2400" dirty="0" smtClean="0">
                <a:solidFill>
                  <a:srgbClr val="960000"/>
                </a:solidFill>
                <a:cs typeface="Arial" pitchFamily="34" charset="0"/>
              </a:rPr>
              <a:t>months</a:t>
            </a:r>
            <a:endParaRPr lang="en-GB" sz="2400" dirty="0" smtClean="0">
              <a:solidFill>
                <a:srgbClr val="960000"/>
              </a:solidFill>
              <a:cs typeface="Arial" pitchFamily="34" charset="0"/>
            </a:endParaRPr>
          </a:p>
          <a:p>
            <a:r>
              <a:rPr lang="en-US" sz="2000" dirty="0">
                <a:cs typeface="Arial" pitchFamily="34" charset="0"/>
              </a:rPr>
              <a:t>Mortgage approvals and housing </a:t>
            </a:r>
            <a:r>
              <a:rPr lang="en-US" sz="2000" dirty="0" smtClean="0">
                <a:cs typeface="Arial" pitchFamily="34" charset="0"/>
              </a:rPr>
              <a:t>transactions</a:t>
            </a:r>
            <a:endParaRPr lang="en-US" sz="2000" baseline="30000" dirty="0">
              <a:solidFill>
                <a:srgbClr val="960000"/>
              </a:solidFill>
            </a:endParaRPr>
          </a:p>
        </p:txBody>
      </p:sp>
      <p:sp>
        <p:nvSpPr>
          <p:cNvPr id="3076" name="Rectangle 4"/>
          <p:cNvSpPr>
            <a:spLocks noChangeArrowheads="1"/>
          </p:cNvSpPr>
          <p:nvPr/>
        </p:nvSpPr>
        <p:spPr bwMode="auto">
          <a:xfrm>
            <a:off x="179388" y="6343948"/>
            <a:ext cx="8818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Sources:  Bank of England and HM Revenue and Customs.</a:t>
            </a:r>
          </a:p>
          <a:p>
            <a:pPr marL="215900" indent="-215900">
              <a:defRPr/>
            </a:pPr>
            <a:endParaRPr lang="en-US" sz="800" dirty="0"/>
          </a:p>
          <a:p>
            <a:pPr marL="215900" indent="-215900">
              <a:defRPr/>
            </a:pPr>
            <a:r>
              <a:rPr lang="en-US" sz="800" dirty="0"/>
              <a:t>(a)	Number of residential property transactions for values of £40,000 or above.</a:t>
            </a:r>
          </a:p>
        </p:txBody>
      </p:sp>
      <p:pic>
        <p:nvPicPr>
          <p:cNvPr id="12290" name="Picture 2" descr="Q:\Current publications\IR May 2015\Section 1\PNGs etc\Chart 1.12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98603" cy="4398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54640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906049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1.13  </a:t>
            </a:r>
            <a:r>
              <a:rPr lang="en-US" sz="2400" dirty="0">
                <a:solidFill>
                  <a:srgbClr val="960000"/>
                </a:solidFill>
                <a:cs typeface="Arial" pitchFamily="34" charset="0"/>
              </a:rPr>
              <a:t>Banks report </a:t>
            </a:r>
            <a:r>
              <a:rPr lang="en-US" sz="2400" dirty="0" smtClean="0">
                <a:solidFill>
                  <a:srgbClr val="960000"/>
                </a:solidFill>
                <a:cs typeface="Arial" pitchFamily="34" charset="0"/>
              </a:rPr>
              <a:t>a fall </a:t>
            </a:r>
            <a:r>
              <a:rPr lang="en-US" sz="2400" dirty="0">
                <a:solidFill>
                  <a:srgbClr val="960000"/>
                </a:solidFill>
                <a:cs typeface="Arial" pitchFamily="34" charset="0"/>
              </a:rPr>
              <a:t>in demand for </a:t>
            </a:r>
            <a:r>
              <a:rPr lang="en-US" sz="2400" dirty="0" smtClean="0">
                <a:solidFill>
                  <a:srgbClr val="960000"/>
                </a:solidFill>
                <a:cs typeface="Arial" pitchFamily="34" charset="0"/>
              </a:rPr>
              <a:t>mortgages since </a:t>
            </a:r>
            <a:br>
              <a:rPr lang="en-US" sz="2400" dirty="0" smtClean="0">
                <a:solidFill>
                  <a:srgbClr val="960000"/>
                </a:solidFill>
                <a:cs typeface="Arial" pitchFamily="34" charset="0"/>
              </a:rPr>
            </a:br>
            <a:r>
              <a:rPr lang="en-US" sz="2400" dirty="0" smtClean="0">
                <a:solidFill>
                  <a:srgbClr val="960000"/>
                </a:solidFill>
                <a:cs typeface="Arial" pitchFamily="34" charset="0"/>
              </a:rPr>
              <a:t>mid-2014</a:t>
            </a:r>
            <a:endParaRPr lang="en-GB" sz="2400" dirty="0" smtClean="0">
              <a:solidFill>
                <a:srgbClr val="960000"/>
              </a:solidFill>
              <a:cs typeface="Arial" pitchFamily="34" charset="0"/>
            </a:endParaRPr>
          </a:p>
          <a:p>
            <a:r>
              <a:rPr lang="en-US" sz="2000" i="1" dirty="0">
                <a:cs typeface="Arial" pitchFamily="34" charset="0"/>
              </a:rPr>
              <a:t>Credit Conditions </a:t>
            </a:r>
            <a:r>
              <a:rPr lang="en-US" sz="2000" i="1" dirty="0" smtClean="0">
                <a:cs typeface="Arial" pitchFamily="34" charset="0"/>
              </a:rPr>
              <a:t>Survey</a:t>
            </a:r>
            <a:r>
              <a:rPr lang="en-US" sz="2000" dirty="0" smtClean="0">
                <a:cs typeface="Arial" pitchFamily="34" charset="0"/>
              </a:rPr>
              <a:t>:  household </a:t>
            </a:r>
            <a:r>
              <a:rPr lang="en-US" sz="2000" dirty="0">
                <a:cs typeface="Arial" pitchFamily="34" charset="0"/>
              </a:rPr>
              <a:t>secured credit demand </a:t>
            </a:r>
            <a:r>
              <a:rPr lang="en-US" sz="2000" dirty="0" smtClean="0">
                <a:cs typeface="Arial" pitchFamily="34" charset="0"/>
              </a:rPr>
              <a:t>and availability</a:t>
            </a:r>
            <a:r>
              <a:rPr lang="en-US" sz="2000" baseline="30000" dirty="0" smtClean="0"/>
              <a:t>(a)</a:t>
            </a:r>
            <a:endParaRPr lang="en-US" sz="2000" baseline="30000" dirty="0">
              <a:solidFill>
                <a:srgbClr val="960000"/>
              </a:solidFill>
            </a:endParaRPr>
          </a:p>
        </p:txBody>
      </p:sp>
      <p:sp>
        <p:nvSpPr>
          <p:cNvPr id="3076" name="Rectangle 4"/>
          <p:cNvSpPr>
            <a:spLocks noChangeArrowheads="1"/>
          </p:cNvSpPr>
          <p:nvPr/>
        </p:nvSpPr>
        <p:spPr bwMode="auto">
          <a:xfrm>
            <a:off x="179388" y="6475010"/>
            <a:ext cx="8818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(a)	Weighted response of lenders.  A positive (negative) balance indicates that more (less) household secured credit was available or demanded to finance a house purchase over the previous three months.</a:t>
            </a:r>
            <a:endParaRPr lang="en-GB" sz="800" dirty="0"/>
          </a:p>
        </p:txBody>
      </p:sp>
      <p:pic>
        <p:nvPicPr>
          <p:cNvPr id="13314" name="Picture 2" descr="Q:\Current publications\IR May 2015\Section 1\PNGs etc\Chart 1.13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24841"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827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795442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a:solidFill>
                  <a:srgbClr val="960000"/>
                </a:solidFill>
              </a:rPr>
              <a:t>Chart </a:t>
            </a:r>
            <a:r>
              <a:rPr lang="en-GB" sz="2400" b="1" dirty="0" smtClean="0">
                <a:solidFill>
                  <a:srgbClr val="960000"/>
                </a:solidFill>
              </a:rPr>
              <a:t>1.14  </a:t>
            </a:r>
            <a:r>
              <a:rPr lang="en-GB" sz="2400" dirty="0" smtClean="0">
                <a:solidFill>
                  <a:srgbClr val="960000"/>
                </a:solidFill>
                <a:cs typeface="Arial" pitchFamily="34" charset="0"/>
              </a:rPr>
              <a:t>PNFC </a:t>
            </a:r>
            <a:r>
              <a:rPr lang="en-GB" sz="2400" dirty="0">
                <a:solidFill>
                  <a:srgbClr val="960000"/>
                </a:solidFill>
                <a:cs typeface="Arial" pitchFamily="34" charset="0"/>
              </a:rPr>
              <a:t>loan growth picked up in </a:t>
            </a:r>
            <a:r>
              <a:rPr lang="en-GB" sz="2400" dirty="0" smtClean="0">
                <a:solidFill>
                  <a:srgbClr val="960000"/>
                </a:solidFill>
                <a:cs typeface="Arial" pitchFamily="34" charset="0"/>
              </a:rPr>
              <a:t>Q1</a:t>
            </a:r>
            <a:endParaRPr lang="en-GB" sz="2400" dirty="0">
              <a:solidFill>
                <a:srgbClr val="960000"/>
              </a:solidFill>
              <a:cs typeface="Arial" pitchFamily="34" charset="0"/>
            </a:endParaRPr>
          </a:p>
          <a:p>
            <a:r>
              <a:rPr lang="en-US" sz="2000" dirty="0">
                <a:cs typeface="Arial" pitchFamily="34" charset="0"/>
              </a:rPr>
              <a:t>Growth in the stock of lending to the UK real estate sector and other </a:t>
            </a:r>
            <a:r>
              <a:rPr lang="en-US" sz="2000" dirty="0" smtClean="0">
                <a:cs typeface="Arial" pitchFamily="34" charset="0"/>
              </a:rPr>
              <a:t/>
            </a:r>
            <a:br>
              <a:rPr lang="en-US" sz="2000" dirty="0" smtClean="0">
                <a:cs typeface="Arial" pitchFamily="34" charset="0"/>
              </a:rPr>
            </a:br>
            <a:r>
              <a:rPr lang="en-US" sz="2000" dirty="0" smtClean="0">
                <a:cs typeface="Arial" pitchFamily="34" charset="0"/>
              </a:rPr>
              <a:t>businesses</a:t>
            </a:r>
            <a:r>
              <a:rPr lang="en-US" sz="2000" baseline="30000" dirty="0" smtClean="0"/>
              <a:t>(a)(b)</a:t>
            </a:r>
            <a:endParaRPr lang="en-US" sz="2000" baseline="30000" dirty="0">
              <a:solidFill>
                <a:srgbClr val="960000"/>
              </a:solidFill>
            </a:endParaRPr>
          </a:p>
        </p:txBody>
      </p:sp>
      <p:sp>
        <p:nvSpPr>
          <p:cNvPr id="3076" name="Rectangle 4"/>
          <p:cNvSpPr>
            <a:spLocks noChangeArrowheads="1"/>
          </p:cNvSpPr>
          <p:nvPr/>
        </p:nvSpPr>
        <p:spPr bwMode="auto">
          <a:xfrm>
            <a:off x="179388" y="6244590"/>
            <a:ext cx="88185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(a)	Lending by UK monetary financial institutions.  Rates of growth in the stock of lending.  Non seasonally adjusted.  For details on the series included in the swathes see tab ‘Chart 1.1 appendix’ at </a:t>
            </a:r>
            <a:r>
              <a:rPr lang="en-US" sz="800" dirty="0" smtClean="0">
                <a:hlinkClick r:id="rId3"/>
              </a:rPr>
              <a:t>www.bankofengland.co.uk/publications/Documents/other/monetary/lendingtoukbusinessesandindividualsoctober2014.xls</a:t>
            </a:r>
            <a:r>
              <a:rPr lang="en-US" sz="800" dirty="0"/>
              <a:t>.</a:t>
            </a:r>
          </a:p>
          <a:p>
            <a:pPr marL="215900" indent="-215900">
              <a:defRPr/>
            </a:pPr>
            <a:r>
              <a:rPr lang="en-US" sz="800" dirty="0"/>
              <a:t>(b)	Data are quarterly until 2012 and monthly thereafter.</a:t>
            </a:r>
          </a:p>
          <a:p>
            <a:pPr marL="215900" indent="-215900">
              <a:defRPr/>
            </a:pPr>
            <a:r>
              <a:rPr lang="en-US" sz="800" dirty="0"/>
              <a:t>(c)	From 2011, data are on the SIC 2007 basis.  Changes in SIC codes have led to some components moving between industries, which may affect growth rates in 2011.</a:t>
            </a:r>
          </a:p>
        </p:txBody>
      </p:sp>
      <p:pic>
        <p:nvPicPr>
          <p:cNvPr id="14338" name="Picture 2" descr="Q:\Current publications\IR May 2015\Section 1\PNGs etc\Chart 1.14 (May 20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0000" y="1440000"/>
            <a:ext cx="5411430"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3208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GB" sz="2400" b="1">
                <a:solidFill>
                  <a:srgbClr val="960000"/>
                </a:solidFill>
                <a:cs typeface="Arial" pitchFamily="34" charset="0"/>
              </a:rPr>
              <a:t>Tables</a:t>
            </a:r>
            <a:endParaRPr lang="en-GB" sz="240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79388" y="179388"/>
            <a:ext cx="68691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solidFill>
                  <a:srgbClr val="960000"/>
                </a:solidFill>
              </a:rPr>
              <a:t>Table 1.A  </a:t>
            </a:r>
            <a:r>
              <a:rPr lang="en-US" sz="2400" dirty="0"/>
              <a:t>Monitoring the MPC</a:t>
            </a:r>
            <a:r>
              <a:rPr lang="en-GB" sz="2400" dirty="0"/>
              <a:t>’</a:t>
            </a:r>
            <a:r>
              <a:rPr lang="en-US" altLang="ja-JP" sz="2400" dirty="0"/>
              <a:t>s key </a:t>
            </a:r>
            <a:r>
              <a:rPr lang="en-US" altLang="ja-JP" sz="2400" dirty="0" err="1"/>
              <a:t>judgements</a:t>
            </a:r>
            <a:endParaRPr lang="en-US" sz="2400" baseline="30000" dirty="0">
              <a:solidFill>
                <a:srgbClr val="231F2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343" y="720000"/>
            <a:ext cx="8674873" cy="6016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7776103"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smtClean="0">
                <a:solidFill>
                  <a:srgbClr val="960000"/>
                </a:solidFill>
              </a:rPr>
              <a:t>Table 1.B  </a:t>
            </a:r>
            <a:r>
              <a:rPr lang="en-US" sz="2400" dirty="0">
                <a:solidFill>
                  <a:srgbClr val="960000"/>
                </a:solidFill>
                <a:cs typeface="Arial" pitchFamily="34" charset="0"/>
              </a:rPr>
              <a:t>Government bond yields have fallen in most </a:t>
            </a:r>
            <a:r>
              <a:rPr lang="en-US" sz="2400" dirty="0" smtClean="0">
                <a:solidFill>
                  <a:srgbClr val="960000"/>
                </a:solidFill>
                <a:cs typeface="Arial" pitchFamily="34" charset="0"/>
              </a:rPr>
              <a:t/>
            </a:r>
            <a:br>
              <a:rPr lang="en-US" sz="2400" dirty="0" smtClean="0">
                <a:solidFill>
                  <a:srgbClr val="960000"/>
                </a:solidFill>
                <a:cs typeface="Arial" pitchFamily="34" charset="0"/>
              </a:rPr>
            </a:br>
            <a:r>
              <a:rPr lang="en-US" sz="2400" dirty="0" smtClean="0">
                <a:solidFill>
                  <a:srgbClr val="960000"/>
                </a:solidFill>
                <a:cs typeface="Arial" pitchFamily="34" charset="0"/>
              </a:rPr>
              <a:t>euro-area countries </a:t>
            </a:r>
            <a:r>
              <a:rPr lang="en-US" sz="2400" dirty="0">
                <a:solidFill>
                  <a:srgbClr val="960000"/>
                </a:solidFill>
                <a:cs typeface="Arial" pitchFamily="34" charset="0"/>
              </a:rPr>
              <a:t>over the past six </a:t>
            </a:r>
            <a:r>
              <a:rPr lang="en-US" sz="2400" dirty="0" smtClean="0">
                <a:solidFill>
                  <a:srgbClr val="960000"/>
                </a:solidFill>
                <a:cs typeface="Arial" pitchFamily="34" charset="0"/>
              </a:rPr>
              <a:t>months</a:t>
            </a:r>
            <a:endParaRPr lang="en-GB" sz="2400" dirty="0" smtClean="0">
              <a:solidFill>
                <a:srgbClr val="960000"/>
              </a:solidFill>
              <a:cs typeface="Arial" pitchFamily="34" charset="0"/>
            </a:endParaRPr>
          </a:p>
          <a:p>
            <a:r>
              <a:rPr lang="en-US" sz="2000" dirty="0"/>
              <a:t>Ten-year euro-area government bond </a:t>
            </a:r>
            <a:r>
              <a:rPr lang="en-US" sz="2000" dirty="0" smtClean="0"/>
              <a:t>yields</a:t>
            </a:r>
            <a:r>
              <a:rPr lang="en-US" sz="2000" baseline="30000" dirty="0" smtClean="0"/>
              <a:t>(a</a:t>
            </a:r>
            <a:r>
              <a:rPr lang="en-US" sz="2000" baseline="30000" dirty="0"/>
              <a:t>)</a:t>
            </a:r>
            <a:endParaRPr lang="en-US" sz="2000" baseline="30000" dirty="0">
              <a:solidFill>
                <a:srgbClr val="231F20"/>
              </a:solidFill>
            </a:endParaRPr>
          </a:p>
        </p:txBody>
      </p:sp>
      <p:sp>
        <p:nvSpPr>
          <p:cNvPr id="16387" name="Rectangle 5"/>
          <p:cNvSpPr>
            <a:spLocks noChangeArrowheads="1"/>
          </p:cNvSpPr>
          <p:nvPr/>
        </p:nvSpPr>
        <p:spPr bwMode="auto">
          <a:xfrm>
            <a:off x="179388" y="5980952"/>
            <a:ext cx="8818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US" sz="800" dirty="0" smtClean="0"/>
              <a:t>Sources:  Bloomberg </a:t>
            </a:r>
            <a:r>
              <a:rPr lang="en-US" sz="800" dirty="0"/>
              <a:t>and Bank calculations</a:t>
            </a:r>
            <a:r>
              <a:rPr lang="en-US" sz="800" dirty="0" smtClean="0"/>
              <a:t>.</a:t>
            </a:r>
          </a:p>
          <a:p>
            <a:pPr marL="215900" indent="-215900"/>
            <a:endParaRPr lang="en-US" sz="800" dirty="0"/>
          </a:p>
          <a:p>
            <a:pPr marL="215900" indent="-215900"/>
            <a:r>
              <a:rPr lang="en-US" sz="800" dirty="0"/>
              <a:t>(a)	</a:t>
            </a:r>
            <a:r>
              <a:rPr lang="en-US" sz="800" dirty="0" smtClean="0"/>
              <a:t>Yield </a:t>
            </a:r>
            <a:r>
              <a:rPr lang="en-US" sz="800" dirty="0"/>
              <a:t>to maturity on ten-year benchmark </a:t>
            </a:r>
            <a:r>
              <a:rPr lang="en-US" sz="800" dirty="0" smtClean="0"/>
              <a:t>government bonds</a:t>
            </a:r>
            <a:r>
              <a:rPr lang="en-US" sz="800" dirty="0"/>
              <a:t>.</a:t>
            </a:r>
          </a:p>
          <a:p>
            <a:pPr marL="215900" indent="-215900"/>
            <a:r>
              <a:rPr lang="en-US" sz="800" dirty="0"/>
              <a:t>(b)	Bloomberg data on Irish ten-year yields are not available between early October 2011 and mid-March 2013.</a:t>
            </a:r>
          </a:p>
          <a:p>
            <a:pPr marL="215900" indent="-215900"/>
            <a:r>
              <a:rPr lang="en-US" sz="800" dirty="0"/>
              <a:t>(c)	Average of the fifteen working days to 5 November 2014.</a:t>
            </a:r>
          </a:p>
          <a:p>
            <a:pPr marL="215900" indent="-215900"/>
            <a:r>
              <a:rPr lang="en-US" sz="800" dirty="0"/>
              <a:t>(d)	Average of the fifteen working days to 7 May 2015.</a:t>
            </a:r>
            <a:endParaRPr lang="en-GB" sz="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000" y="1440000"/>
            <a:ext cx="8506668" cy="4070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49959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Table 1.C  </a:t>
            </a:r>
            <a:r>
              <a:rPr lang="en-GB" sz="2400" dirty="0" smtClean="0">
                <a:solidFill>
                  <a:srgbClr val="960000"/>
                </a:solidFill>
                <a:cs typeface="Arial" pitchFamily="34" charset="0"/>
              </a:rPr>
              <a:t>Companies </a:t>
            </a:r>
            <a:r>
              <a:rPr lang="en-GB" sz="2400" dirty="0">
                <a:solidFill>
                  <a:srgbClr val="960000"/>
                </a:solidFill>
                <a:cs typeface="Arial" pitchFamily="34" charset="0"/>
              </a:rPr>
              <a:t>continued to raise net external </a:t>
            </a:r>
            <a:r>
              <a:rPr lang="en-GB" sz="2400" dirty="0" smtClean="0">
                <a:solidFill>
                  <a:srgbClr val="960000"/>
                </a:solidFill>
                <a:cs typeface="Arial" pitchFamily="34" charset="0"/>
              </a:rPr>
              <a:t>finance</a:t>
            </a:r>
            <a:endParaRPr lang="en-GB" sz="2400" dirty="0">
              <a:solidFill>
                <a:srgbClr val="960000"/>
              </a:solidFill>
              <a:cs typeface="Arial" pitchFamily="34" charset="0"/>
            </a:endParaRPr>
          </a:p>
          <a:p>
            <a:r>
              <a:rPr lang="en-US" sz="2000" dirty="0"/>
              <a:t>Net external finance raised by </a:t>
            </a:r>
            <a:r>
              <a:rPr lang="en-US" sz="2000" dirty="0" smtClean="0"/>
              <a:t>PNFCs</a:t>
            </a:r>
            <a:r>
              <a:rPr lang="en-US" sz="2000" baseline="30000" dirty="0" smtClean="0"/>
              <a:t>(a</a:t>
            </a:r>
            <a:r>
              <a:rPr lang="en-US" sz="2000" baseline="30000" dirty="0"/>
              <a:t>)</a:t>
            </a:r>
            <a:endParaRPr lang="en-US" sz="2000" baseline="30000" dirty="0">
              <a:solidFill>
                <a:srgbClr val="960000"/>
              </a:solidFill>
            </a:endParaRPr>
          </a:p>
        </p:txBody>
      </p:sp>
      <p:sp>
        <p:nvSpPr>
          <p:cNvPr id="3076" name="Rectangle 4"/>
          <p:cNvSpPr>
            <a:spLocks noChangeArrowheads="1"/>
          </p:cNvSpPr>
          <p:nvPr/>
        </p:nvSpPr>
        <p:spPr bwMode="auto">
          <a:xfrm>
            <a:off x="179388" y="6105678"/>
            <a:ext cx="8818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(a)	Includes sterling and foreign currency funds.</a:t>
            </a:r>
          </a:p>
          <a:p>
            <a:pPr marL="215900" indent="-215900">
              <a:defRPr/>
            </a:pPr>
            <a:r>
              <a:rPr lang="en-US" sz="800" dirty="0"/>
              <a:t>(b)	Non seasonally adjusted.</a:t>
            </a:r>
          </a:p>
          <a:p>
            <a:pPr marL="215900" indent="-215900">
              <a:defRPr/>
            </a:pPr>
            <a:r>
              <a:rPr lang="en-US" sz="800" dirty="0"/>
              <a:t>(c)	Includes stand-alone and </a:t>
            </a:r>
            <a:r>
              <a:rPr lang="en-US" sz="800" dirty="0" err="1"/>
              <a:t>programme</a:t>
            </a:r>
            <a:r>
              <a:rPr lang="en-US" sz="800" dirty="0"/>
              <a:t> bonds.</a:t>
            </a:r>
          </a:p>
          <a:p>
            <a:pPr marL="215900" indent="-215900">
              <a:defRPr/>
            </a:pPr>
            <a:r>
              <a:rPr lang="en-US" sz="800" dirty="0"/>
              <a:t>(d)	As component series are not all seasonally adjusted, the total may not equal the sum of its components.</a:t>
            </a:r>
          </a:p>
          <a:p>
            <a:pPr marL="215900" indent="-215900">
              <a:defRPr/>
            </a:pPr>
            <a:r>
              <a:rPr lang="en-US" sz="800" dirty="0"/>
              <a:t>(e)	Sterling net lending excluding the effects of </a:t>
            </a:r>
            <a:r>
              <a:rPr lang="en-US" sz="800" dirty="0" err="1"/>
              <a:t>securitisations</a:t>
            </a:r>
            <a:r>
              <a:rPr lang="en-US" sz="800" dirty="0"/>
              <a:t>.  Percentage change on a quarter earlier.</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000" y="1440000"/>
            <a:ext cx="8603075" cy="347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72711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460201"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1.1  </a:t>
            </a:r>
            <a:r>
              <a:rPr lang="en-US" sz="2400" dirty="0">
                <a:solidFill>
                  <a:srgbClr val="960000"/>
                </a:solidFill>
                <a:cs typeface="Arial" pitchFamily="34" charset="0"/>
              </a:rPr>
              <a:t>Market prices imply low official interest rates over </a:t>
            </a:r>
            <a:r>
              <a:rPr lang="en-US" sz="2400" dirty="0" smtClean="0">
                <a:solidFill>
                  <a:srgbClr val="960000"/>
                </a:solidFill>
                <a:cs typeface="Arial" pitchFamily="34" charset="0"/>
              </a:rPr>
              <a:t/>
            </a:r>
            <a:br>
              <a:rPr lang="en-US" sz="2400" dirty="0" smtClean="0">
                <a:solidFill>
                  <a:srgbClr val="960000"/>
                </a:solidFill>
                <a:cs typeface="Arial" pitchFamily="34" charset="0"/>
              </a:rPr>
            </a:br>
            <a:r>
              <a:rPr lang="en-US" sz="2400" dirty="0" smtClean="0">
                <a:solidFill>
                  <a:srgbClr val="960000"/>
                </a:solidFill>
                <a:cs typeface="Arial" pitchFamily="34" charset="0"/>
              </a:rPr>
              <a:t>the </a:t>
            </a:r>
            <a:r>
              <a:rPr lang="en-US" sz="2400" dirty="0">
                <a:solidFill>
                  <a:srgbClr val="960000"/>
                </a:solidFill>
                <a:cs typeface="Arial" pitchFamily="34" charset="0"/>
              </a:rPr>
              <a:t>next few </a:t>
            </a:r>
            <a:r>
              <a:rPr lang="en-US" sz="2400" dirty="0" smtClean="0">
                <a:solidFill>
                  <a:srgbClr val="960000"/>
                </a:solidFill>
                <a:cs typeface="Arial" pitchFamily="34" charset="0"/>
              </a:rPr>
              <a:t>years</a:t>
            </a:r>
            <a:endParaRPr lang="en-GB" sz="2400" dirty="0" smtClean="0">
              <a:solidFill>
                <a:srgbClr val="960000"/>
              </a:solidFill>
              <a:cs typeface="Arial" pitchFamily="34" charset="0"/>
            </a:endParaRPr>
          </a:p>
          <a:p>
            <a:r>
              <a:rPr lang="en-GB" sz="2000" dirty="0">
                <a:cs typeface="Arial" pitchFamily="34" charset="0"/>
              </a:rPr>
              <a:t>International forward interest </a:t>
            </a:r>
            <a:r>
              <a:rPr lang="en-GB" sz="2000" dirty="0" smtClean="0">
                <a:cs typeface="Arial" pitchFamily="34" charset="0"/>
              </a:rPr>
              <a:t>rates</a:t>
            </a:r>
            <a:r>
              <a:rPr lang="en-US" sz="2000" baseline="30000" dirty="0" smtClean="0"/>
              <a:t>(a)</a:t>
            </a:r>
            <a:endParaRPr lang="en-US" sz="2000" baseline="30000" dirty="0">
              <a:solidFill>
                <a:srgbClr val="960000"/>
              </a:solidFill>
            </a:endParaRPr>
          </a:p>
        </p:txBody>
      </p:sp>
      <p:sp>
        <p:nvSpPr>
          <p:cNvPr id="3076" name="Rectangle 4"/>
          <p:cNvSpPr>
            <a:spLocks noChangeArrowheads="1"/>
          </p:cNvSpPr>
          <p:nvPr/>
        </p:nvSpPr>
        <p:spPr bwMode="auto">
          <a:xfrm>
            <a:off x="179388" y="6220838"/>
            <a:ext cx="88185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sz="800" dirty="0" smtClean="0"/>
              <a:t>Sources:  </a:t>
            </a:r>
            <a:r>
              <a:rPr lang="en-GB" sz="800" dirty="0" smtClean="0"/>
              <a:t>Bank </a:t>
            </a:r>
            <a:r>
              <a:rPr lang="en-GB" sz="800" dirty="0"/>
              <a:t>of England, Bloomberg, European Central Bank (ECB) and Federal Reserve.</a:t>
            </a:r>
          </a:p>
          <a:p>
            <a:r>
              <a:rPr lang="en-GB" sz="800" dirty="0"/>
              <a:t> </a:t>
            </a:r>
          </a:p>
          <a:p>
            <a:pPr marL="216000" indent="-216000"/>
            <a:r>
              <a:rPr lang="en-GB" sz="800" dirty="0"/>
              <a:t>(a)	The February 2015 and May 2015 curves are estimated using instantaneous forward overnight index swap rates in the fifteen working days to 4 February and 7 May respectively.</a:t>
            </a:r>
          </a:p>
          <a:p>
            <a:pPr marL="216000" indent="-216000"/>
            <a:r>
              <a:rPr lang="en-GB" sz="800" dirty="0"/>
              <a:t>(b)	Upper bound of the target range of 0% to 0.25</a:t>
            </a:r>
            <a:r>
              <a:rPr lang="en-GB" sz="800" dirty="0" smtClean="0"/>
              <a:t>%.</a:t>
            </a:r>
            <a:endParaRPr lang="en-GB" sz="800" dirty="0"/>
          </a:p>
        </p:txBody>
      </p:sp>
      <p:pic>
        <p:nvPicPr>
          <p:cNvPr id="1026" name="Picture 2" descr="Q:\Current publications\IR May 2015\Section 1\PNGs etc\Chart 1.1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58369" cy="4418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0233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1.2  </a:t>
            </a:r>
            <a:r>
              <a:rPr lang="en-US" sz="2400" dirty="0">
                <a:solidFill>
                  <a:srgbClr val="960000"/>
                </a:solidFill>
                <a:cs typeface="Arial" pitchFamily="34" charset="0"/>
              </a:rPr>
              <a:t>Market prices imply a very gradual increase in </a:t>
            </a:r>
            <a:r>
              <a:rPr lang="en-US" sz="2400" dirty="0" smtClean="0">
                <a:solidFill>
                  <a:srgbClr val="960000"/>
                </a:solidFill>
                <a:cs typeface="Arial" pitchFamily="34" charset="0"/>
              </a:rPr>
              <a:t/>
            </a:r>
            <a:br>
              <a:rPr lang="en-US" sz="2400" dirty="0" smtClean="0">
                <a:solidFill>
                  <a:srgbClr val="960000"/>
                </a:solidFill>
                <a:cs typeface="Arial" pitchFamily="34" charset="0"/>
              </a:rPr>
            </a:br>
            <a:r>
              <a:rPr lang="en-US" sz="2400" dirty="0" smtClean="0">
                <a:solidFill>
                  <a:srgbClr val="960000"/>
                </a:solidFill>
                <a:cs typeface="Arial" pitchFamily="34" charset="0"/>
              </a:rPr>
              <a:t>Bank </a:t>
            </a:r>
            <a:r>
              <a:rPr lang="en-US" sz="2400" dirty="0">
                <a:solidFill>
                  <a:srgbClr val="960000"/>
                </a:solidFill>
                <a:cs typeface="Arial" pitchFamily="34" charset="0"/>
              </a:rPr>
              <a:t>Rate relative to previous tightening </a:t>
            </a:r>
            <a:r>
              <a:rPr lang="en-US" sz="2400" dirty="0" smtClean="0">
                <a:solidFill>
                  <a:srgbClr val="960000"/>
                </a:solidFill>
                <a:cs typeface="Arial" pitchFamily="34" charset="0"/>
              </a:rPr>
              <a:t>cycles</a:t>
            </a:r>
            <a:endParaRPr lang="en-GB" sz="2400" dirty="0" smtClean="0">
              <a:solidFill>
                <a:srgbClr val="960000"/>
              </a:solidFill>
              <a:cs typeface="Arial" pitchFamily="34" charset="0"/>
            </a:endParaRPr>
          </a:p>
          <a:p>
            <a:r>
              <a:rPr lang="en-GB" sz="2000" dirty="0"/>
              <a:t>UK Bank Rate tightening </a:t>
            </a:r>
            <a:r>
              <a:rPr lang="en-GB" sz="2000" dirty="0" smtClean="0"/>
              <a:t>cycles</a:t>
            </a:r>
            <a:r>
              <a:rPr lang="en-US" sz="2000" baseline="30000" dirty="0" smtClean="0"/>
              <a:t>(a</a:t>
            </a:r>
            <a:r>
              <a:rPr lang="en-US" sz="2000" baseline="30000" dirty="0"/>
              <a:t>)</a:t>
            </a:r>
            <a:endParaRPr lang="en-US" sz="2000" baseline="30000" dirty="0">
              <a:solidFill>
                <a:srgbClr val="960000"/>
              </a:solidFill>
            </a:endParaRPr>
          </a:p>
        </p:txBody>
      </p:sp>
      <p:sp>
        <p:nvSpPr>
          <p:cNvPr id="3076" name="Rectangle 4"/>
          <p:cNvSpPr>
            <a:spLocks noChangeArrowheads="1"/>
          </p:cNvSpPr>
          <p:nvPr/>
        </p:nvSpPr>
        <p:spPr bwMode="auto">
          <a:xfrm>
            <a:off x="179388" y="6097727"/>
            <a:ext cx="8818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sz="800" dirty="0" smtClean="0"/>
              <a:t>Sources:  </a:t>
            </a:r>
            <a:r>
              <a:rPr lang="en-GB" sz="800" dirty="0" smtClean="0"/>
              <a:t>Bank </a:t>
            </a:r>
            <a:r>
              <a:rPr lang="en-GB" sz="800" dirty="0"/>
              <a:t>of England, Bloomberg and Bank calculations.</a:t>
            </a:r>
          </a:p>
          <a:p>
            <a:r>
              <a:rPr lang="en-GB" sz="800" dirty="0"/>
              <a:t> </a:t>
            </a:r>
          </a:p>
          <a:p>
            <a:pPr marL="180000" indent="-216000"/>
            <a:r>
              <a:rPr lang="en-GB" sz="800" dirty="0"/>
              <a:t>(a)	Tightening cycles since the start of inflation targeting in 1992.  Tightening cycles are shown up to when interest rates reach their highest level before they were next reduced.</a:t>
            </a:r>
          </a:p>
          <a:p>
            <a:pPr marL="180000" indent="-216000"/>
            <a:r>
              <a:rPr lang="en-GB" sz="800" dirty="0"/>
              <a:t>(b)	The curve is estimated using instantaneous forward overnight index swap rates in the fifteen working days to 7 May 2015.  The tightening cycle is defined as starting when instantaneous overnight index swap rates rise above 0.75%, in August 2016.  The final observation is June 2018 at the end of the forecast period</a:t>
            </a:r>
            <a:r>
              <a:rPr lang="en-GB" sz="800" dirty="0" smtClean="0"/>
              <a:t>.</a:t>
            </a:r>
            <a:endParaRPr lang="en-GB" sz="800" dirty="0"/>
          </a:p>
        </p:txBody>
      </p:sp>
      <p:pic>
        <p:nvPicPr>
          <p:cNvPr id="2050" name="Picture 2" descr="Q:\Current publications\IR May 2015\Section 1\PNGs etc\Chart 1.2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51664" cy="4653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252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7286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1.3  </a:t>
            </a:r>
            <a:r>
              <a:rPr lang="en-US" sz="2400" dirty="0">
                <a:solidFill>
                  <a:srgbClr val="960000"/>
                </a:solidFill>
                <a:cs typeface="Arial" pitchFamily="34" charset="0"/>
              </a:rPr>
              <a:t>Falls in many euro-area bond yields have unwound </a:t>
            </a:r>
            <a:r>
              <a:rPr lang="en-US" sz="2400" dirty="0" smtClean="0">
                <a:solidFill>
                  <a:srgbClr val="960000"/>
                </a:solidFill>
                <a:cs typeface="Arial" pitchFamily="34" charset="0"/>
              </a:rPr>
              <a:t/>
            </a:r>
            <a:br>
              <a:rPr lang="en-US" sz="2400" dirty="0" smtClean="0">
                <a:solidFill>
                  <a:srgbClr val="960000"/>
                </a:solidFill>
                <a:cs typeface="Arial" pitchFamily="34" charset="0"/>
              </a:rPr>
            </a:br>
            <a:r>
              <a:rPr lang="en-US" sz="2400" dirty="0" smtClean="0">
                <a:solidFill>
                  <a:srgbClr val="960000"/>
                </a:solidFill>
                <a:cs typeface="Arial" pitchFamily="34" charset="0"/>
              </a:rPr>
              <a:t>slightly </a:t>
            </a:r>
            <a:r>
              <a:rPr lang="en-US" sz="2400" dirty="0">
                <a:solidFill>
                  <a:srgbClr val="960000"/>
                </a:solidFill>
                <a:cs typeface="Arial" pitchFamily="34" charset="0"/>
              </a:rPr>
              <a:t>in </a:t>
            </a:r>
            <a:r>
              <a:rPr lang="en-US" sz="2400" dirty="0" smtClean="0">
                <a:solidFill>
                  <a:srgbClr val="960000"/>
                </a:solidFill>
                <a:cs typeface="Arial" pitchFamily="34" charset="0"/>
              </a:rPr>
              <a:t>the run-up to the May </a:t>
            </a:r>
            <a:r>
              <a:rPr lang="en-US" sz="2400" i="1" dirty="0" smtClean="0">
                <a:solidFill>
                  <a:srgbClr val="960000"/>
                </a:solidFill>
                <a:cs typeface="Arial" pitchFamily="34" charset="0"/>
              </a:rPr>
              <a:t>Report</a:t>
            </a:r>
            <a:endParaRPr lang="en-GB" sz="2400" i="1" dirty="0" smtClean="0">
              <a:solidFill>
                <a:srgbClr val="960000"/>
              </a:solidFill>
              <a:cs typeface="Arial" pitchFamily="34" charset="0"/>
            </a:endParaRPr>
          </a:p>
          <a:p>
            <a:r>
              <a:rPr lang="en-GB" sz="2000" dirty="0"/>
              <a:t>Ten-year euro-area government bond </a:t>
            </a:r>
            <a:r>
              <a:rPr lang="en-GB" sz="2000" dirty="0" smtClean="0"/>
              <a:t>yields</a:t>
            </a:r>
            <a:r>
              <a:rPr lang="en-US" sz="2000" baseline="30000" dirty="0" smtClean="0"/>
              <a:t>(a</a:t>
            </a:r>
            <a:r>
              <a:rPr lang="en-US" sz="2000" baseline="30000" dirty="0"/>
              <a:t>)</a:t>
            </a:r>
            <a:endParaRPr lang="en-US" sz="2000" baseline="30000" dirty="0">
              <a:solidFill>
                <a:srgbClr val="960000"/>
              </a:solidFill>
            </a:endParaRPr>
          </a:p>
        </p:txBody>
      </p:sp>
      <p:sp>
        <p:nvSpPr>
          <p:cNvPr id="3076" name="Rectangle 4"/>
          <p:cNvSpPr>
            <a:spLocks noChangeArrowheads="1"/>
          </p:cNvSpPr>
          <p:nvPr/>
        </p:nvSpPr>
        <p:spPr bwMode="auto">
          <a:xfrm>
            <a:off x="179388" y="6343948"/>
            <a:ext cx="8818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GB" sz="800" dirty="0" smtClean="0"/>
              <a:t>Source:  Bloomberg</a:t>
            </a:r>
            <a:r>
              <a:rPr lang="en-GB" sz="800" dirty="0"/>
              <a:t>.</a:t>
            </a:r>
          </a:p>
          <a:p>
            <a:r>
              <a:rPr lang="en-GB" sz="800" dirty="0"/>
              <a:t> </a:t>
            </a:r>
          </a:p>
          <a:p>
            <a:pPr marL="216000" indent="-216000"/>
            <a:r>
              <a:rPr lang="en-GB" sz="800" dirty="0" smtClean="0"/>
              <a:t>(a)</a:t>
            </a:r>
            <a:r>
              <a:rPr lang="en-GB" sz="800" dirty="0"/>
              <a:t>	﻿</a:t>
            </a:r>
            <a:r>
              <a:rPr lang="en-GB" sz="800" dirty="0" smtClean="0"/>
              <a:t>Yield </a:t>
            </a:r>
            <a:r>
              <a:rPr lang="en-GB" sz="800" dirty="0"/>
              <a:t>to maturity on ten-year benchmark </a:t>
            </a:r>
            <a:r>
              <a:rPr lang="en-GB" sz="800" dirty="0" smtClean="0"/>
              <a:t>government bonds.</a:t>
            </a:r>
            <a:endParaRPr lang="en-GB" sz="800" dirty="0"/>
          </a:p>
        </p:txBody>
      </p:sp>
      <p:pic>
        <p:nvPicPr>
          <p:cNvPr id="2" name="Picture 2" descr="Q:\Current publications\IR May 2015\Section 1\PNGs etc\Chart 1.3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558953" cy="4646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1037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81266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1.4  </a:t>
            </a:r>
            <a:r>
              <a:rPr lang="en-US" sz="2400" dirty="0">
                <a:solidFill>
                  <a:srgbClr val="960000"/>
                </a:solidFill>
                <a:cs typeface="Arial" pitchFamily="34" charset="0"/>
              </a:rPr>
              <a:t>Equity prices higher, especially in </a:t>
            </a:r>
            <a:r>
              <a:rPr lang="en-US" sz="2400" dirty="0" smtClean="0">
                <a:solidFill>
                  <a:srgbClr val="960000"/>
                </a:solidFill>
                <a:cs typeface="Arial" pitchFamily="34" charset="0"/>
              </a:rPr>
              <a:t>the euro </a:t>
            </a:r>
            <a:r>
              <a:rPr lang="en-US" sz="2400" dirty="0">
                <a:solidFill>
                  <a:srgbClr val="960000"/>
                </a:solidFill>
                <a:cs typeface="Arial" pitchFamily="34" charset="0"/>
              </a:rPr>
              <a:t>area and </a:t>
            </a:r>
            <a:r>
              <a:rPr lang="en-US" sz="2400" dirty="0" smtClean="0">
                <a:solidFill>
                  <a:srgbClr val="960000"/>
                </a:solidFill>
                <a:cs typeface="Arial" pitchFamily="34" charset="0"/>
              </a:rPr>
              <a:t/>
            </a:r>
            <a:br>
              <a:rPr lang="en-US" sz="2400" dirty="0" smtClean="0">
                <a:solidFill>
                  <a:srgbClr val="960000"/>
                </a:solidFill>
                <a:cs typeface="Arial" pitchFamily="34" charset="0"/>
              </a:rPr>
            </a:br>
            <a:r>
              <a:rPr lang="en-US" sz="2400" dirty="0" smtClean="0">
                <a:solidFill>
                  <a:srgbClr val="960000"/>
                </a:solidFill>
                <a:cs typeface="Arial" pitchFamily="34" charset="0"/>
              </a:rPr>
              <a:t>Japan</a:t>
            </a:r>
            <a:endParaRPr lang="en-GB" sz="2400" dirty="0" smtClean="0">
              <a:solidFill>
                <a:srgbClr val="960000"/>
              </a:solidFill>
              <a:cs typeface="Arial" pitchFamily="34" charset="0"/>
            </a:endParaRPr>
          </a:p>
          <a:p>
            <a:r>
              <a:rPr lang="en-GB" sz="2000" dirty="0">
                <a:cs typeface="Arial" pitchFamily="34" charset="0"/>
              </a:rPr>
              <a:t>International equity </a:t>
            </a:r>
            <a:r>
              <a:rPr lang="en-GB" sz="2000" dirty="0" smtClean="0">
                <a:cs typeface="Arial" pitchFamily="34" charset="0"/>
              </a:rPr>
              <a:t>prices</a:t>
            </a:r>
            <a:r>
              <a:rPr lang="en-US" sz="2000" baseline="30000" dirty="0" smtClean="0"/>
              <a:t>(a)</a:t>
            </a:r>
            <a:endParaRPr lang="en-US" sz="2000" baseline="30000" dirty="0">
              <a:solidFill>
                <a:srgbClr val="960000"/>
              </a:solidFill>
            </a:endParaRPr>
          </a:p>
        </p:txBody>
      </p:sp>
      <p:sp>
        <p:nvSpPr>
          <p:cNvPr id="3076" name="Rectangle 4"/>
          <p:cNvSpPr>
            <a:spLocks noChangeArrowheads="1"/>
          </p:cNvSpPr>
          <p:nvPr/>
        </p:nvSpPr>
        <p:spPr bwMode="auto">
          <a:xfrm>
            <a:off x="179388" y="6343948"/>
            <a:ext cx="8818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smtClean="0"/>
              <a:t>Source:  Thomson </a:t>
            </a:r>
            <a:r>
              <a:rPr lang="en-US" sz="800" dirty="0"/>
              <a:t>Reuters </a:t>
            </a:r>
            <a:r>
              <a:rPr lang="en-US" sz="800" dirty="0" err="1"/>
              <a:t>Datastream</a:t>
            </a:r>
            <a:r>
              <a:rPr lang="en-US" sz="800" dirty="0"/>
              <a:t>.</a:t>
            </a:r>
          </a:p>
          <a:p>
            <a:pPr marL="215900" indent="-215900">
              <a:defRPr/>
            </a:pPr>
            <a:endParaRPr lang="en-US" sz="800" dirty="0"/>
          </a:p>
          <a:p>
            <a:pPr marL="215900" indent="-215900">
              <a:defRPr/>
            </a:pPr>
            <a:r>
              <a:rPr lang="en-US" sz="800" dirty="0"/>
              <a:t>(a)	In local currency terms, except MSCI Emerging Markets, which is in US dollar terms.</a:t>
            </a:r>
          </a:p>
        </p:txBody>
      </p:sp>
      <p:pic>
        <p:nvPicPr>
          <p:cNvPr id="4100" name="Picture 4" descr="Q:\Current publications\IR May 2015\Section 1\PNGs etc\Chart 1.4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512014" cy="4398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1732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573181"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1.5  </a:t>
            </a:r>
            <a:r>
              <a:rPr lang="en-US" sz="2400" dirty="0">
                <a:solidFill>
                  <a:srgbClr val="960000"/>
                </a:solidFill>
                <a:cs typeface="Arial" pitchFamily="34" charset="0"/>
              </a:rPr>
              <a:t>Moves in sterling since mid-2014 have </a:t>
            </a:r>
            <a:r>
              <a:rPr lang="en-US" sz="2400" dirty="0" smtClean="0">
                <a:solidFill>
                  <a:srgbClr val="960000"/>
                </a:solidFill>
                <a:cs typeface="Arial" pitchFamily="34" charset="0"/>
              </a:rPr>
              <a:t>been small </a:t>
            </a:r>
            <a:br>
              <a:rPr lang="en-US" sz="2400" dirty="0" smtClean="0">
                <a:solidFill>
                  <a:srgbClr val="960000"/>
                </a:solidFill>
                <a:cs typeface="Arial" pitchFamily="34" charset="0"/>
              </a:rPr>
            </a:br>
            <a:r>
              <a:rPr lang="en-US" sz="2400" dirty="0" smtClean="0">
                <a:solidFill>
                  <a:srgbClr val="960000"/>
                </a:solidFill>
                <a:cs typeface="Arial" pitchFamily="34" charset="0"/>
              </a:rPr>
              <a:t>relative </a:t>
            </a:r>
            <a:r>
              <a:rPr lang="en-US" sz="2400" dirty="0">
                <a:solidFill>
                  <a:srgbClr val="960000"/>
                </a:solidFill>
                <a:cs typeface="Arial" pitchFamily="34" charset="0"/>
              </a:rPr>
              <a:t>to </a:t>
            </a:r>
            <a:r>
              <a:rPr lang="en-US" sz="2400" dirty="0" smtClean="0">
                <a:solidFill>
                  <a:srgbClr val="960000"/>
                </a:solidFill>
                <a:cs typeface="Arial" pitchFamily="34" charset="0"/>
              </a:rPr>
              <a:t>those in the </a:t>
            </a:r>
            <a:r>
              <a:rPr lang="en-US" sz="2400" dirty="0">
                <a:solidFill>
                  <a:srgbClr val="960000"/>
                </a:solidFill>
                <a:cs typeface="Arial" pitchFamily="34" charset="0"/>
              </a:rPr>
              <a:t>euro and US </a:t>
            </a:r>
            <a:r>
              <a:rPr lang="en-US" sz="2400" dirty="0" smtClean="0">
                <a:solidFill>
                  <a:srgbClr val="960000"/>
                </a:solidFill>
                <a:cs typeface="Arial" pitchFamily="34" charset="0"/>
              </a:rPr>
              <a:t>dollar</a:t>
            </a:r>
            <a:endParaRPr lang="en-GB" sz="2400" dirty="0" smtClean="0">
              <a:solidFill>
                <a:srgbClr val="960000"/>
              </a:solidFill>
              <a:cs typeface="Arial" pitchFamily="34" charset="0"/>
            </a:endParaRPr>
          </a:p>
          <a:p>
            <a:r>
              <a:rPr lang="en-GB" sz="2000" dirty="0">
                <a:cs typeface="Arial" pitchFamily="34" charset="0"/>
              </a:rPr>
              <a:t>Effective exchange </a:t>
            </a:r>
            <a:r>
              <a:rPr lang="en-GB" sz="2000" dirty="0" smtClean="0">
                <a:cs typeface="Arial" pitchFamily="34" charset="0"/>
              </a:rPr>
              <a:t>rates</a:t>
            </a:r>
            <a:endParaRPr lang="en-US" sz="2000" baseline="30000" dirty="0">
              <a:solidFill>
                <a:srgbClr val="960000"/>
              </a:solidFill>
            </a:endParaRPr>
          </a:p>
        </p:txBody>
      </p:sp>
      <p:pic>
        <p:nvPicPr>
          <p:cNvPr id="5122" name="Picture 2" descr="Q:\Current publications\IR May 2015\Section 1\PNGs etc\Chart 1.5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440000"/>
            <a:ext cx="5491897"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222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1099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a:solidFill>
                  <a:srgbClr val="960000"/>
                </a:solidFill>
              </a:rPr>
              <a:t>Chart </a:t>
            </a:r>
            <a:r>
              <a:rPr lang="en-GB" sz="2400" b="1" dirty="0" smtClean="0">
                <a:solidFill>
                  <a:srgbClr val="960000"/>
                </a:solidFill>
              </a:rPr>
              <a:t>1.6  </a:t>
            </a:r>
            <a:r>
              <a:rPr lang="en-US" sz="2400" dirty="0">
                <a:solidFill>
                  <a:srgbClr val="960000"/>
                </a:solidFill>
                <a:cs typeface="Arial" pitchFamily="34" charset="0"/>
              </a:rPr>
              <a:t>Long-term interest rates remain unusually </a:t>
            </a:r>
            <a:r>
              <a:rPr lang="en-US" sz="2400" dirty="0" smtClean="0">
                <a:solidFill>
                  <a:srgbClr val="960000"/>
                </a:solidFill>
                <a:cs typeface="Arial" pitchFamily="34" charset="0"/>
              </a:rPr>
              <a:t>low</a:t>
            </a:r>
            <a:endParaRPr lang="en-GB" sz="2400" dirty="0">
              <a:solidFill>
                <a:srgbClr val="960000"/>
              </a:solidFill>
              <a:cs typeface="Arial" pitchFamily="34" charset="0"/>
            </a:endParaRPr>
          </a:p>
          <a:p>
            <a:r>
              <a:rPr lang="en-US" sz="2000" dirty="0">
                <a:cs typeface="Arial" pitchFamily="34" charset="0"/>
              </a:rPr>
              <a:t>International ten-year government bond </a:t>
            </a:r>
            <a:r>
              <a:rPr lang="en-US" sz="2000" dirty="0" smtClean="0">
                <a:cs typeface="Arial" pitchFamily="34" charset="0"/>
              </a:rPr>
              <a:t>yields</a:t>
            </a:r>
            <a:r>
              <a:rPr lang="en-US" sz="2000" baseline="30000" dirty="0" smtClean="0"/>
              <a:t>(a</a:t>
            </a:r>
            <a:r>
              <a:rPr lang="en-US" sz="2000" baseline="30000" dirty="0"/>
              <a:t>)</a:t>
            </a:r>
            <a:endParaRPr lang="en-US" sz="2000" baseline="30000" dirty="0">
              <a:solidFill>
                <a:srgbClr val="960000"/>
              </a:solidFill>
            </a:endParaRPr>
          </a:p>
        </p:txBody>
      </p:sp>
      <p:sp>
        <p:nvSpPr>
          <p:cNvPr id="3076" name="Rectangle 4"/>
          <p:cNvSpPr>
            <a:spLocks noChangeArrowheads="1"/>
          </p:cNvSpPr>
          <p:nvPr/>
        </p:nvSpPr>
        <p:spPr bwMode="auto">
          <a:xfrm>
            <a:off x="179388" y="6220838"/>
            <a:ext cx="88185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smtClean="0"/>
              <a:t>Sources:  Bloomberg </a:t>
            </a:r>
            <a:r>
              <a:rPr lang="en-US" sz="800" dirty="0"/>
              <a:t>and Bank calculations</a:t>
            </a:r>
            <a:r>
              <a:rPr lang="en-US" sz="800" dirty="0" smtClean="0"/>
              <a:t>.</a:t>
            </a:r>
          </a:p>
          <a:p>
            <a:pPr marL="215900" indent="-215900">
              <a:defRPr/>
            </a:pPr>
            <a:endParaRPr lang="en-US" sz="800" dirty="0"/>
          </a:p>
          <a:p>
            <a:pPr marL="215900" indent="-215900">
              <a:defRPr/>
            </a:pPr>
            <a:r>
              <a:rPr lang="en-US" sz="800" dirty="0"/>
              <a:t>(a</a:t>
            </a:r>
            <a:r>
              <a:rPr lang="en-US" sz="800" dirty="0" smtClean="0"/>
              <a:t>)	Zero-coupon </a:t>
            </a:r>
            <a:r>
              <a:rPr lang="en-US" sz="800" dirty="0"/>
              <a:t>yields on ten-year benchmark government bonds.</a:t>
            </a:r>
          </a:p>
          <a:p>
            <a:pPr marL="215900" indent="-215900">
              <a:defRPr/>
            </a:pPr>
            <a:r>
              <a:rPr lang="en-US" sz="800" dirty="0"/>
              <a:t>(</a:t>
            </a:r>
            <a:r>
              <a:rPr lang="en-US" sz="800" dirty="0" smtClean="0"/>
              <a:t>b)	An </a:t>
            </a:r>
            <a:r>
              <a:rPr lang="en-US" sz="800" dirty="0"/>
              <a:t>estimate based on French and German government bonds.</a:t>
            </a:r>
            <a:endParaRPr lang="en-GB" sz="800" dirty="0"/>
          </a:p>
        </p:txBody>
      </p:sp>
      <p:pic>
        <p:nvPicPr>
          <p:cNvPr id="6146" name="Picture 2" descr="Q:\Current publications\IR May 2015\Section 1\PNGs etc\Chart 1.6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260000"/>
            <a:ext cx="5324257"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3291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891256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smtClean="0">
                <a:solidFill>
                  <a:srgbClr val="960000"/>
                </a:solidFill>
              </a:rPr>
              <a:t>Chart 1.7  </a:t>
            </a:r>
            <a:r>
              <a:rPr lang="en-US" sz="2400" dirty="0">
                <a:solidFill>
                  <a:srgbClr val="960000"/>
                </a:solidFill>
                <a:cs typeface="Arial" pitchFamily="34" charset="0"/>
              </a:rPr>
              <a:t>Term </a:t>
            </a:r>
            <a:r>
              <a:rPr lang="en-US" sz="2400" dirty="0" err="1">
                <a:solidFill>
                  <a:srgbClr val="960000"/>
                </a:solidFill>
                <a:cs typeface="Arial" pitchFamily="34" charset="0"/>
              </a:rPr>
              <a:t>premia</a:t>
            </a:r>
            <a:r>
              <a:rPr lang="en-US" sz="2400" dirty="0">
                <a:solidFill>
                  <a:srgbClr val="960000"/>
                </a:solidFill>
                <a:cs typeface="Arial" pitchFamily="34" charset="0"/>
              </a:rPr>
              <a:t> on UK and US government </a:t>
            </a:r>
            <a:r>
              <a:rPr lang="en-US" sz="2400" dirty="0" smtClean="0">
                <a:solidFill>
                  <a:srgbClr val="960000"/>
                </a:solidFill>
                <a:cs typeface="Arial" pitchFamily="34" charset="0"/>
              </a:rPr>
              <a:t>bonds have </a:t>
            </a:r>
            <a:br>
              <a:rPr lang="en-US" sz="2400" dirty="0" smtClean="0">
                <a:solidFill>
                  <a:srgbClr val="960000"/>
                </a:solidFill>
                <a:cs typeface="Arial" pitchFamily="34" charset="0"/>
              </a:rPr>
            </a:br>
            <a:r>
              <a:rPr lang="en-US" sz="2400" dirty="0" smtClean="0">
                <a:solidFill>
                  <a:srgbClr val="960000"/>
                </a:solidFill>
                <a:cs typeface="Arial" pitchFamily="34" charset="0"/>
              </a:rPr>
              <a:t>fallen </a:t>
            </a:r>
            <a:r>
              <a:rPr lang="en-US" sz="2400" dirty="0">
                <a:solidFill>
                  <a:srgbClr val="960000"/>
                </a:solidFill>
                <a:cs typeface="Arial" pitchFamily="34" charset="0"/>
              </a:rPr>
              <a:t>over the past six </a:t>
            </a:r>
            <a:r>
              <a:rPr lang="en-US" sz="2400" dirty="0" smtClean="0">
                <a:solidFill>
                  <a:srgbClr val="960000"/>
                </a:solidFill>
                <a:cs typeface="Arial" pitchFamily="34" charset="0"/>
              </a:rPr>
              <a:t>months</a:t>
            </a:r>
            <a:endParaRPr lang="en-GB" sz="2400" dirty="0" smtClean="0">
              <a:solidFill>
                <a:srgbClr val="960000"/>
              </a:solidFill>
              <a:cs typeface="Arial" pitchFamily="34" charset="0"/>
            </a:endParaRPr>
          </a:p>
          <a:p>
            <a:r>
              <a:rPr lang="en-US" sz="2000" dirty="0">
                <a:cs typeface="Arial" pitchFamily="34" charset="0"/>
              </a:rPr>
              <a:t>Estimates of contributions to the change in ten-year </a:t>
            </a:r>
            <a:r>
              <a:rPr lang="en-US" sz="2000" dirty="0" smtClean="0">
                <a:cs typeface="Arial" pitchFamily="34" charset="0"/>
              </a:rPr>
              <a:t>government bond </a:t>
            </a:r>
            <a:r>
              <a:rPr lang="en-US" sz="2000" dirty="0">
                <a:cs typeface="Arial" pitchFamily="34" charset="0"/>
              </a:rPr>
              <a:t>yields </a:t>
            </a:r>
            <a:r>
              <a:rPr lang="en-US" sz="2000" dirty="0" smtClean="0">
                <a:cs typeface="Arial" pitchFamily="34" charset="0"/>
              </a:rPr>
              <a:t/>
            </a:r>
            <a:br>
              <a:rPr lang="en-US" sz="2000" dirty="0" smtClean="0">
                <a:cs typeface="Arial" pitchFamily="34" charset="0"/>
              </a:rPr>
            </a:br>
            <a:r>
              <a:rPr lang="en-US" sz="2000" dirty="0" smtClean="0">
                <a:cs typeface="Arial" pitchFamily="34" charset="0"/>
              </a:rPr>
              <a:t>between </a:t>
            </a:r>
            <a:r>
              <a:rPr lang="en-US" sz="2000" dirty="0">
                <a:cs typeface="Arial" pitchFamily="34" charset="0"/>
              </a:rPr>
              <a:t>end-October 2014 and end-April </a:t>
            </a:r>
            <a:r>
              <a:rPr lang="en-US" sz="2000" dirty="0" smtClean="0">
                <a:cs typeface="Arial" pitchFamily="34" charset="0"/>
              </a:rPr>
              <a:t>2015</a:t>
            </a:r>
            <a:r>
              <a:rPr lang="en-US" sz="2000" baseline="30000" dirty="0" smtClean="0"/>
              <a:t>(a)(b)</a:t>
            </a:r>
            <a:endParaRPr lang="en-US" sz="2000" baseline="30000" dirty="0">
              <a:solidFill>
                <a:srgbClr val="960000"/>
              </a:solidFill>
            </a:endParaRPr>
          </a:p>
        </p:txBody>
      </p:sp>
      <p:sp>
        <p:nvSpPr>
          <p:cNvPr id="3076" name="Rectangle 4"/>
          <p:cNvSpPr>
            <a:spLocks noChangeArrowheads="1"/>
          </p:cNvSpPr>
          <p:nvPr/>
        </p:nvSpPr>
        <p:spPr bwMode="auto">
          <a:xfrm>
            <a:off x="179388" y="5982567"/>
            <a:ext cx="8818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a:t>﻿</a:t>
            </a:r>
            <a:r>
              <a:rPr lang="en-US" sz="800" dirty="0" smtClean="0"/>
              <a:t>Sources:  </a:t>
            </a:r>
            <a:r>
              <a:rPr lang="en-US" sz="800" dirty="0"/>
              <a:t>Bloomberg, Federal Reserve Bank of New York and Bank calculations.</a:t>
            </a:r>
          </a:p>
          <a:p>
            <a:pPr marL="215900" indent="-215900">
              <a:defRPr/>
            </a:pPr>
            <a:endParaRPr lang="en-US" sz="800" dirty="0"/>
          </a:p>
          <a:p>
            <a:pPr marL="215900" indent="-215900">
              <a:defRPr/>
            </a:pPr>
            <a:r>
              <a:rPr lang="en-US" sz="800" dirty="0" smtClean="0"/>
              <a:t>(a)	Total </a:t>
            </a:r>
            <a:r>
              <a:rPr lang="en-US" sz="800" dirty="0"/>
              <a:t>change in monthly model-fitted values of nominal yields.  UK estimates are derived using the model described in Malik, S and Meldrum, A (2014), ‘Evaluating the robustness of UK term structure decompositions using linear regression methods’, </a:t>
            </a:r>
            <a:r>
              <a:rPr lang="en-US" sz="800" i="1" dirty="0"/>
              <a:t>Bank of England Working Paper No. </a:t>
            </a:r>
            <a:r>
              <a:rPr lang="en-US" sz="800" i="1" dirty="0" smtClean="0"/>
              <a:t>518</a:t>
            </a:r>
            <a:r>
              <a:rPr lang="en-US" sz="800" dirty="0" smtClean="0"/>
              <a:t>;  </a:t>
            </a:r>
            <a:r>
              <a:rPr lang="en-US" sz="800" dirty="0" smtClean="0">
                <a:hlinkClick r:id="rId3"/>
              </a:rPr>
              <a:t>www.bankofengland.co.uk/research/Documents/workingpapers/2014/wp518.pdf</a:t>
            </a:r>
            <a:r>
              <a:rPr lang="en-US" sz="800" dirty="0" smtClean="0"/>
              <a:t>.  US</a:t>
            </a:r>
            <a:r>
              <a:rPr lang="en-US" sz="800" dirty="0"/>
              <a:t> estimates are available from </a:t>
            </a:r>
            <a:r>
              <a:rPr lang="en-US" sz="800" dirty="0" smtClean="0">
                <a:hlinkClick r:id="rId4"/>
              </a:rPr>
              <a:t>www.newyorkfed.org/research/data_indicators/term_premia.html</a:t>
            </a:r>
            <a:r>
              <a:rPr lang="en-US" sz="800" dirty="0" smtClean="0"/>
              <a:t>.</a:t>
            </a:r>
            <a:endParaRPr lang="en-US" sz="800" dirty="0"/>
          </a:p>
          <a:p>
            <a:pPr marL="215900" indent="-215900">
              <a:defRPr/>
            </a:pPr>
            <a:r>
              <a:rPr lang="en-US" sz="800" dirty="0"/>
              <a:t>(b)	Change between 31 October 2014 and 30 April 2015.</a:t>
            </a:r>
          </a:p>
        </p:txBody>
      </p:sp>
      <p:pic>
        <p:nvPicPr>
          <p:cNvPr id="7170" name="Picture 2" descr="Q:\Current publications\IR May 2015\Section 1\PNGs etc\Chart 1.7 (May 201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0000" y="1584000"/>
            <a:ext cx="5411430" cy="4392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0646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8" y="179388"/>
            <a:ext cx="687880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dirty="0">
                <a:solidFill>
                  <a:srgbClr val="960000"/>
                </a:solidFill>
              </a:rPr>
              <a:t>Chart </a:t>
            </a:r>
            <a:r>
              <a:rPr lang="en-GB" sz="2400" b="1" dirty="0" smtClean="0">
                <a:solidFill>
                  <a:srgbClr val="960000"/>
                </a:solidFill>
              </a:rPr>
              <a:t>1.8  </a:t>
            </a:r>
            <a:r>
              <a:rPr lang="en-US" sz="2400" dirty="0">
                <a:solidFill>
                  <a:srgbClr val="960000"/>
                </a:solidFill>
                <a:cs typeface="Arial" pitchFamily="34" charset="0"/>
              </a:rPr>
              <a:t>Spreads on bank funding remain </a:t>
            </a:r>
            <a:r>
              <a:rPr lang="en-US" sz="2400" dirty="0" smtClean="0">
                <a:solidFill>
                  <a:srgbClr val="960000"/>
                </a:solidFill>
                <a:cs typeface="Arial" pitchFamily="34" charset="0"/>
              </a:rPr>
              <a:t>low</a:t>
            </a:r>
            <a:endParaRPr lang="en-GB" sz="2400" dirty="0">
              <a:solidFill>
                <a:srgbClr val="960000"/>
              </a:solidFill>
              <a:cs typeface="Arial" pitchFamily="34" charset="0"/>
            </a:endParaRPr>
          </a:p>
          <a:p>
            <a:r>
              <a:rPr lang="en-US" sz="2000" dirty="0">
                <a:cs typeface="Arial" pitchFamily="34" charset="0"/>
              </a:rPr>
              <a:t>UK banks’ indicative longer-term funding </a:t>
            </a:r>
            <a:r>
              <a:rPr lang="en-US" sz="2000" dirty="0" smtClean="0">
                <a:cs typeface="Arial" pitchFamily="34" charset="0"/>
              </a:rPr>
              <a:t>spreads</a:t>
            </a:r>
            <a:endParaRPr lang="en-US" sz="2000" baseline="30000" dirty="0">
              <a:solidFill>
                <a:srgbClr val="960000"/>
              </a:solidFill>
            </a:endParaRPr>
          </a:p>
        </p:txBody>
      </p:sp>
      <p:sp>
        <p:nvSpPr>
          <p:cNvPr id="3076" name="Rectangle 4"/>
          <p:cNvSpPr>
            <a:spLocks noChangeArrowheads="1"/>
          </p:cNvSpPr>
          <p:nvPr/>
        </p:nvSpPr>
        <p:spPr bwMode="auto">
          <a:xfrm>
            <a:off x="179388" y="5988264"/>
            <a:ext cx="8818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defRPr/>
            </a:pPr>
            <a:r>
              <a:rPr lang="en-US" sz="800" dirty="0" smtClean="0"/>
              <a:t>Sources:  Bank </a:t>
            </a:r>
            <a:r>
              <a:rPr lang="en-US" sz="800" dirty="0"/>
              <a:t>of England, Bloomberg, </a:t>
            </a:r>
            <a:r>
              <a:rPr lang="en-US" sz="800" dirty="0" err="1"/>
              <a:t>Markit</a:t>
            </a:r>
            <a:r>
              <a:rPr lang="en-US" sz="800" dirty="0"/>
              <a:t> Group Limited and Bank calculations.</a:t>
            </a:r>
          </a:p>
          <a:p>
            <a:pPr marL="215900" indent="-215900">
              <a:defRPr/>
            </a:pPr>
            <a:endParaRPr lang="en-US" sz="800" dirty="0"/>
          </a:p>
          <a:p>
            <a:pPr marL="215900" indent="-215900">
              <a:defRPr/>
            </a:pPr>
            <a:r>
              <a:rPr lang="en-US" sz="800" dirty="0"/>
              <a:t>(a)	Constant-maturity </a:t>
            </a:r>
            <a:r>
              <a:rPr lang="en-US" sz="800" dirty="0" err="1"/>
              <a:t>unweighted</a:t>
            </a:r>
            <a:r>
              <a:rPr lang="en-US" sz="800" dirty="0"/>
              <a:t> </a:t>
            </a:r>
            <a:r>
              <a:rPr lang="en-US" sz="800" dirty="0" smtClean="0"/>
              <a:t>average of </a:t>
            </a:r>
            <a:r>
              <a:rPr lang="en-US" sz="800" dirty="0"/>
              <a:t>secondary market spreads to swaps for the major UK lenders’ five-year euro senior unsecured bonds or a suitable proxy.</a:t>
            </a:r>
          </a:p>
          <a:p>
            <a:pPr marL="215900" indent="-215900">
              <a:defRPr/>
            </a:pPr>
            <a:r>
              <a:rPr lang="en-US" sz="800" dirty="0"/>
              <a:t>(b)	Spreads for sterling fixed-rate retail bonds over equivalent-maturity swaps.</a:t>
            </a:r>
          </a:p>
          <a:p>
            <a:pPr marL="215900" indent="-215900">
              <a:defRPr/>
            </a:pPr>
            <a:r>
              <a:rPr lang="en-US" sz="800" dirty="0"/>
              <a:t>(c)	</a:t>
            </a:r>
            <a:r>
              <a:rPr lang="en-US" sz="800" dirty="0" err="1"/>
              <a:t>Unweighted</a:t>
            </a:r>
            <a:r>
              <a:rPr lang="en-US" sz="800" dirty="0"/>
              <a:t> average of the five-year senior CDS </a:t>
            </a:r>
            <a:r>
              <a:rPr lang="en-US" sz="800" dirty="0" err="1"/>
              <a:t>premia</a:t>
            </a:r>
            <a:r>
              <a:rPr lang="en-US" sz="800" dirty="0"/>
              <a:t> for the major UK lenders.</a:t>
            </a:r>
          </a:p>
          <a:p>
            <a:pPr marL="215900" indent="-215900">
              <a:defRPr/>
            </a:pPr>
            <a:r>
              <a:rPr lang="en-US" sz="800" dirty="0"/>
              <a:t>(d)	Constant-maturity </a:t>
            </a:r>
            <a:r>
              <a:rPr lang="en-US" sz="800" dirty="0" err="1"/>
              <a:t>unweighted</a:t>
            </a:r>
            <a:r>
              <a:rPr lang="en-US" sz="800" dirty="0"/>
              <a:t> average of secondary market spreads to swaps for the major UK lenders’ five-year </a:t>
            </a:r>
            <a:r>
              <a:rPr lang="en-US" sz="800" dirty="0" smtClean="0"/>
              <a:t>euro-denominated covered </a:t>
            </a:r>
            <a:r>
              <a:rPr lang="en-US" sz="800" dirty="0"/>
              <a:t>bonds or a suitable proxy.</a:t>
            </a:r>
          </a:p>
        </p:txBody>
      </p:sp>
      <p:pic>
        <p:nvPicPr>
          <p:cNvPr id="8194" name="Picture 2" descr="Q:\Current publications\IR May 2015\Section 1\PNGs etc\Chart 1.8 (May 2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0" y="1260000"/>
            <a:ext cx="5451664"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822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2015-05-12T23:00:00+00:00</PublishDate>
    <ContentReviewDate xmlns="http://schemas.microsoft.com/sharepoint/v3">1900-01-01T00:00:00+00:00</ContentReviewDate>
    <PublishingExpirationDate xmlns="http://schemas.microsoft.com/sharepoint/v3" xsi:nil="true"/>
    <IncludeContentsInIndex xmlns="http://schemas.microsoft.com/sharepoint/v3">true</IncludeContentsInIndex>
    <PublishingStartDate xmlns="http://schemas.microsoft.com/sharepoint/v3">2015-05-13T09:30:00+00:00</PublishingStartDate>
    <BOEKeywords xmlns="http://schemas.microsoft.com/sharepoint/v3/fields" xsi:nil="true"/>
    <OwnerGroup xmlns="http://schemas.microsoft.com/sharepoint/v3">
      <UserInfo>
        <DisplayName/>
        <AccountId>193</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D123AA-0772-49E9-B940-CDC0CCFFCF1C}"/>
</file>

<file path=customXml/itemProps2.xml><?xml version="1.0" encoding="utf-8"?>
<ds:datastoreItem xmlns:ds="http://schemas.openxmlformats.org/officeDocument/2006/customXml" ds:itemID="{C2B8820E-B9D6-47ED-B50F-732ED2D70ADC}"/>
</file>

<file path=customXml/itemProps3.xml><?xml version="1.0" encoding="utf-8"?>
<ds:datastoreItem xmlns:ds="http://schemas.openxmlformats.org/officeDocument/2006/customXml" ds:itemID="{ED7C85E6-B3E2-42FB-A6D8-C48752782BAF}"/>
</file>

<file path=customXml/itemProps4.xml><?xml version="1.0" encoding="utf-8"?>
<ds:datastoreItem xmlns:ds="http://schemas.openxmlformats.org/officeDocument/2006/customXml" ds:itemID="{E64BD554-B449-4B88-B907-9F5018D6BAF7}"/>
</file>

<file path=docProps/app.xml><?xml version="1.0" encoding="utf-8"?>
<Properties xmlns="http://schemas.openxmlformats.org/officeDocument/2006/extended-properties" xmlns:vt="http://schemas.openxmlformats.org/officeDocument/2006/docPropsVTypes">
  <TotalTime>4057</TotalTime>
  <Words>343</Words>
  <Application>Microsoft Office PowerPoint</Application>
  <PresentationFormat>On-screen Show (4:3)</PresentationFormat>
  <Paragraphs>106</Paragraphs>
  <Slides>19</Slides>
  <Notes>18</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Blank</vt:lpstr>
      <vt:lpstr>Inflation Report  May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May 2015 Money and asset prices</dc:title>
  <dc:subject>Money and asset prices</dc:subject>
  <dc:creator>Bank of England</dc:creator>
  <cp:lastModifiedBy>Chapman, Wayne</cp:lastModifiedBy>
  <cp:revision>721</cp:revision>
  <cp:lastPrinted>2015-02-11T10:24:09Z</cp:lastPrinted>
  <dcterms:created xsi:type="dcterms:W3CDTF">2012-02-14T09:54:25Z</dcterms:created>
  <dcterms:modified xsi:type="dcterms:W3CDTF">2015-05-12T14:49:30Z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546800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ReviewalDate">
    <vt:lpwstr/>
  </property>
  <property fmtid="{D5CDD505-2E9C-101B-9397-08002B2CF9AE}" pid="10" name="PublicationReviewalChoice">
    <vt:lpwstr/>
  </property>
  <property fmtid="{D5CDD505-2E9C-101B-9397-08002B2CF9AE}" pid="11" name="_SharedFileIndex">
    <vt:lpwstr/>
  </property>
</Properties>
</file>